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"/>
  </p:notesMasterIdLst>
  <p:sldIdLst>
    <p:sldId id="260" r:id="rId2"/>
  </p:sldIdLst>
  <p:sldSz cx="5761038" cy="3240088"/>
  <p:notesSz cx="6858000" cy="9144000"/>
  <p:defaultTextStyle>
    <a:defPPr>
      <a:defRPr lang="ru-RU"/>
    </a:defPPr>
    <a:lvl1pPr marL="0" algn="l" defTabSz="51418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093" algn="l" defTabSz="51418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186" algn="l" defTabSz="51418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275" algn="l" defTabSz="51418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368" algn="l" defTabSz="51418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461" algn="l" defTabSz="51418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2553" algn="l" defTabSz="51418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99642" algn="l" defTabSz="51418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6735" algn="l" defTabSz="51418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2" autoAdjust="0"/>
    <p:restoredTop sz="94776" autoAdjust="0"/>
  </p:normalViewPr>
  <p:slideViewPr>
    <p:cSldViewPr>
      <p:cViewPr varScale="1">
        <p:scale>
          <a:sx n="184" d="100"/>
          <a:sy n="184" d="100"/>
        </p:scale>
        <p:origin x="-402" y="-84"/>
      </p:cViewPr>
      <p:guideLst>
        <p:guide orient="horz" pos="102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9D50B-412D-4C25-8067-A542A37F7669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BA3A8-4EF4-4283-8DDB-416B94A6C0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51418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57093" algn="l" defTabSz="51418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14186" algn="l" defTabSz="51418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71275" algn="l" defTabSz="51418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28368" algn="l" defTabSz="51418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285461" algn="l" defTabSz="51418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42553" algn="l" defTabSz="51418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799642" algn="l" defTabSz="51418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56735" algn="l" defTabSz="51418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440259" y="1476040"/>
            <a:ext cx="3888701" cy="894998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440259" y="2363838"/>
            <a:ext cx="3888701" cy="648018"/>
          </a:xfrm>
        </p:spPr>
        <p:txBody>
          <a:bodyPr/>
          <a:lstStyle>
            <a:lvl1pPr marL="0" indent="0" algn="l">
              <a:buNone/>
              <a:defRPr sz="1000" b="1">
                <a:solidFill>
                  <a:schemeClr val="tx2"/>
                </a:solidFill>
              </a:defRPr>
            </a:lvl1pPr>
            <a:lvl2pPr marL="257175" indent="0" algn="ctr">
              <a:buNone/>
            </a:lvl2pPr>
            <a:lvl3pPr marL="514350" indent="0" algn="ctr">
              <a:buNone/>
            </a:lvl3pPr>
            <a:lvl4pPr marL="771525" indent="0" algn="ctr">
              <a:buNone/>
            </a:lvl4pPr>
            <a:lvl5pPr marL="1028700" indent="0" algn="ctr">
              <a:buNone/>
            </a:lvl5pPr>
            <a:lvl6pPr marL="1285875" indent="0" algn="ctr">
              <a:buNone/>
            </a:lvl6pPr>
            <a:lvl7pPr marL="1543050" indent="0" algn="ctr">
              <a:buNone/>
            </a:lvl7pPr>
            <a:lvl8pPr marL="1800225" indent="0" algn="ctr">
              <a:buNone/>
            </a:lvl8pPr>
            <a:lvl9pPr marL="20574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72097" y="524688"/>
            <a:ext cx="1080029" cy="240043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747110" y="1945386"/>
            <a:ext cx="1728047" cy="2419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40043" y="0"/>
            <a:ext cx="384069" cy="324008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74101" y="0"/>
            <a:ext cx="65942" cy="324008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624112" y="0"/>
            <a:ext cx="114586" cy="324008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719071" y="0"/>
            <a:ext cx="145084" cy="324008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7000" y="0"/>
            <a:ext cx="0" cy="32400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576104" y="0"/>
            <a:ext cx="0" cy="32400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538120" y="0"/>
            <a:ext cx="0" cy="32400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087843" y="0"/>
            <a:ext cx="0" cy="324008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672121" y="0"/>
            <a:ext cx="0" cy="324008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5742046" y="0"/>
            <a:ext cx="0" cy="32400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768138" y="0"/>
            <a:ext cx="48009" cy="324008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384069" y="1620044"/>
            <a:ext cx="816147" cy="612017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825114" y="2299315"/>
            <a:ext cx="404119" cy="30304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687418" y="2598794"/>
            <a:ext cx="86416" cy="6480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048509" y="2734634"/>
            <a:ext cx="172831" cy="12960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200216" y="2124058"/>
            <a:ext cx="230442" cy="17280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835139" y="2328584"/>
            <a:ext cx="384069" cy="24450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76753" y="129755"/>
            <a:ext cx="1056190" cy="276457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8052" y="129754"/>
            <a:ext cx="3792683" cy="276457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288052" y="756020"/>
            <a:ext cx="4704848" cy="230262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259" y="1368037"/>
            <a:ext cx="3888701" cy="970226"/>
          </a:xfrm>
        </p:spPr>
        <p:txBody>
          <a:bodyPr/>
          <a:lstStyle>
            <a:lvl1pPr algn="l">
              <a:buNone/>
              <a:defRPr sz="17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0259" y="2367064"/>
            <a:ext cx="3888701" cy="648018"/>
          </a:xfrm>
        </p:spPr>
        <p:txBody>
          <a:bodyPr anchor="t"/>
          <a:lstStyle>
            <a:lvl1pPr marL="0" indent="0">
              <a:buNone/>
              <a:defRPr sz="1000" b="1">
                <a:solidFill>
                  <a:schemeClr val="tx2"/>
                </a:solidFill>
              </a:defRPr>
            </a:lvl1pPr>
            <a:lvl2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71237" y="522956"/>
            <a:ext cx="1080029" cy="240043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747228" y="1944034"/>
            <a:ext cx="1728047" cy="2419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40043" y="0"/>
            <a:ext cx="384069" cy="324008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74101" y="0"/>
            <a:ext cx="65942" cy="324008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24112" y="0"/>
            <a:ext cx="114586" cy="324008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719071" y="0"/>
            <a:ext cx="145084" cy="324008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67000" y="0"/>
            <a:ext cx="0" cy="32400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576104" y="0"/>
            <a:ext cx="0" cy="32400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538120" y="0"/>
            <a:ext cx="0" cy="32400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087843" y="0"/>
            <a:ext cx="0" cy="324008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672121" y="0"/>
            <a:ext cx="0" cy="324008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768138" y="0"/>
            <a:ext cx="48009" cy="324008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384069" y="1620044"/>
            <a:ext cx="816147" cy="61201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834610" y="2299315"/>
            <a:ext cx="404119" cy="30304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87418" y="2598794"/>
            <a:ext cx="86416" cy="6480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048509" y="2736074"/>
            <a:ext cx="172831" cy="12960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183860" y="2116540"/>
            <a:ext cx="230442" cy="17280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5732021" y="0"/>
            <a:ext cx="0" cy="32400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44635" y="2328584"/>
            <a:ext cx="384069" cy="24450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88052" y="756020"/>
            <a:ext cx="2304415" cy="2160059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2690405" y="756020"/>
            <a:ext cx="2304415" cy="2160059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52" y="129003"/>
            <a:ext cx="4752856" cy="540015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288052" y="1116030"/>
            <a:ext cx="2304415" cy="183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2754496" y="1116030"/>
            <a:ext cx="2304415" cy="18360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288052" y="741620"/>
            <a:ext cx="2304415" cy="31104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1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2736493" y="741620"/>
            <a:ext cx="2304415" cy="31104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1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5520995" y="0"/>
            <a:ext cx="0" cy="32400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2621500" y="1476018"/>
            <a:ext cx="2980881" cy="288052"/>
          </a:xfrm>
        </p:spPr>
        <p:txBody>
          <a:bodyPr anchor="b"/>
          <a:lstStyle>
            <a:lvl1pPr algn="l">
              <a:buNone/>
              <a:defRPr sz="11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91973" y="129603"/>
            <a:ext cx="962093" cy="2354464"/>
          </a:xfrm>
        </p:spPr>
        <p:txBody>
          <a:bodyPr/>
          <a:lstStyle>
            <a:lvl1pPr marL="0" indent="0">
              <a:spcBef>
                <a:spcPts val="225"/>
              </a:spcBef>
              <a:spcAft>
                <a:spcPts val="563"/>
              </a:spcAft>
              <a:buNone/>
              <a:defRPr sz="700"/>
            </a:lvl1pPr>
            <a:lvl2pPr>
              <a:buNone/>
              <a:defRPr sz="700"/>
            </a:lvl2pPr>
            <a:lvl3pPr>
              <a:buNone/>
              <a:defRPr sz="600"/>
            </a:lvl3pPr>
            <a:lvl4pPr>
              <a:buNone/>
              <a:defRPr sz="500"/>
            </a:lvl4pPr>
            <a:lvl5pPr>
              <a:buNone/>
              <a:defRPr sz="5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936709" y="0"/>
            <a:ext cx="0" cy="32400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901362" y="0"/>
            <a:ext cx="0" cy="324008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665021" y="0"/>
            <a:ext cx="0" cy="324008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5569003" y="0"/>
            <a:ext cx="192035" cy="324008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5617012" y="0"/>
            <a:ext cx="0" cy="32400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138846" y="2700073"/>
            <a:ext cx="345662" cy="25920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192035" y="129604"/>
            <a:ext cx="3552640" cy="2989521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520995" y="0"/>
            <a:ext cx="0" cy="32400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5138846" y="2700073"/>
            <a:ext cx="345662" cy="25920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2607818" y="1476018"/>
            <a:ext cx="2980881" cy="288052"/>
          </a:xfrm>
        </p:spPr>
        <p:txBody>
          <a:bodyPr anchor="b"/>
          <a:lstStyle>
            <a:lvl1pPr algn="l">
              <a:buNone/>
              <a:defRPr sz="11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3888701" cy="3240088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18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62688" y="125103"/>
            <a:ext cx="960173" cy="2341504"/>
          </a:xfrm>
        </p:spPr>
        <p:txBody>
          <a:bodyPr rot="0" spcFirstLastPara="0" vertOverflow="overflow" horzOverflow="overflow" vert="horz" wrap="square" lIns="51435" tIns="25718" rIns="51435" bIns="25718" numCol="1" spcCol="154305" rtlCol="0" fromWordArt="0" anchor="t" anchorCtr="0" forceAA="0" compatLnSpc="1">
            <a:normAutofit/>
          </a:bodyPr>
          <a:lstStyle>
            <a:lvl1pPr marL="0" indent="0">
              <a:spcBef>
                <a:spcPts val="56"/>
              </a:spcBef>
              <a:spcAft>
                <a:spcPts val="225"/>
              </a:spcAft>
              <a:buFontTx/>
              <a:buNone/>
              <a:defRPr sz="7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5665021" y="0"/>
            <a:ext cx="0" cy="32400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5569003" y="0"/>
            <a:ext cx="192035" cy="3240088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617012" y="0"/>
            <a:ext cx="0" cy="32400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3936709" y="0"/>
            <a:ext cx="0" cy="32400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3901362" y="0"/>
            <a:ext cx="0" cy="324008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5520995" y="0"/>
            <a:ext cx="0" cy="32400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288052" y="129754"/>
            <a:ext cx="4704848" cy="540015"/>
          </a:xfrm>
          <a:prstGeom prst="rect">
            <a:avLst/>
          </a:prstGeom>
        </p:spPr>
        <p:txBody>
          <a:bodyPr vert="horz" lIns="51435" tIns="25718" rIns="51435" bIns="25718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8052" y="756020"/>
            <a:ext cx="4704848" cy="2302623"/>
          </a:xfrm>
          <a:prstGeom prst="rect">
            <a:avLst/>
          </a:prstGeom>
        </p:spPr>
        <p:txBody>
          <a:bodyPr vert="horz" lIns="51435" tIns="25718" rIns="51435" bIns="25718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4940163" y="480865"/>
            <a:ext cx="950426" cy="241964"/>
          </a:xfrm>
          <a:prstGeom prst="rect">
            <a:avLst/>
          </a:prstGeom>
        </p:spPr>
        <p:txBody>
          <a:bodyPr vert="horz" lIns="51435" tIns="25718" rIns="51435" bIns="25718" anchor="ctr" anchorCtr="0"/>
          <a:lstStyle>
            <a:lvl1pPr algn="r" eaLnBrk="1" latinLnBrk="0" hangingPunct="1">
              <a:defRPr kumimoji="0" sz="7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4656221" y="1736854"/>
            <a:ext cx="1512041" cy="230442"/>
          </a:xfrm>
          <a:prstGeom prst="rect">
            <a:avLst/>
          </a:prstGeom>
        </p:spPr>
        <p:txBody>
          <a:bodyPr vert="horz" lIns="51435" tIns="25718" rIns="51435" bIns="25718" anchor="ctr" anchorCtr="0"/>
          <a:lstStyle>
            <a:lvl1pPr algn="l" eaLnBrk="1" latinLnBrk="0" hangingPunct="1">
              <a:defRPr kumimoji="0" sz="7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8009" y="0"/>
            <a:ext cx="0" cy="32400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665021" y="0"/>
            <a:ext cx="0" cy="324008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569003" y="0"/>
            <a:ext cx="192035" cy="324008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617012" y="0"/>
            <a:ext cx="0" cy="32400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1435" tIns="25718" rIns="51435" bIns="25718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138846" y="2700073"/>
            <a:ext cx="345662" cy="25920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1435" tIns="25718" rIns="51435" bIns="25718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121563" y="2709073"/>
            <a:ext cx="384069" cy="246247"/>
          </a:xfrm>
          <a:prstGeom prst="rect">
            <a:avLst/>
          </a:prstGeom>
        </p:spPr>
        <p:txBody>
          <a:bodyPr vert="horz" lIns="51435" tIns="25718" rIns="51435" bIns="25718" anchor="ctr"/>
          <a:lstStyle>
            <a:lvl1pPr algn="ctr" eaLnBrk="1" latinLnBrk="0" hangingPunct="1">
              <a:defRPr kumimoji="0" sz="8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17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54305" indent="-154305" algn="l" rtl="0" eaLnBrk="1" latinLnBrk="0" hangingPunct="1">
        <a:spcBef>
          <a:spcPts val="338"/>
        </a:spcBef>
        <a:buClr>
          <a:schemeClr val="accent1"/>
        </a:buClr>
        <a:buSzPct val="70000"/>
        <a:buFont typeface="Wingdings"/>
        <a:buChar char="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54305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0287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668655" indent="-10287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10287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" indent="-10287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131570" indent="-10287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8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285875" indent="-10287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8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440180" indent="-10287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8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" y="3"/>
            <a:ext cx="5761036" cy="646315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ctr"/>
            <a:r>
              <a:rPr lang="uk-UA" sz="900" b="1" dirty="0" smtClean="0">
                <a:latin typeface="Arial" pitchFamily="34" charset="0"/>
                <a:cs typeface="Arial" pitchFamily="34" charset="0"/>
              </a:rPr>
              <a:t>Протизапальна активність комплексу </a:t>
            </a:r>
            <a:r>
              <a:rPr lang="uk-UA" sz="900" b="1" dirty="0" err="1" smtClean="0">
                <a:latin typeface="Arial" pitchFamily="34" charset="0"/>
                <a:cs typeface="Arial" pitchFamily="34" charset="0"/>
              </a:rPr>
              <a:t>глікозидів</a:t>
            </a:r>
            <a:r>
              <a:rPr lang="uk-UA" sz="900" b="1" dirty="0" smtClean="0">
                <a:latin typeface="Arial" pitchFamily="34" charset="0"/>
                <a:cs typeface="Arial" pitchFamily="34" charset="0"/>
              </a:rPr>
              <a:t> фенольних сполук з листя брусниці звичайної (КГФА) на моделі </a:t>
            </a:r>
            <a:r>
              <a:rPr lang="uk-UA" sz="900" b="1" dirty="0" err="1" smtClean="0">
                <a:latin typeface="Arial" pitchFamily="34" charset="0"/>
                <a:cs typeface="Arial" pitchFamily="34" charset="0"/>
              </a:rPr>
              <a:t>зимозанового</a:t>
            </a:r>
            <a:r>
              <a:rPr lang="uk-UA" sz="900" b="1" dirty="0" smtClean="0">
                <a:latin typeface="Arial" pitchFamily="34" charset="0"/>
                <a:cs typeface="Arial" pitchFamily="34" charset="0"/>
              </a:rPr>
              <a:t> набряку.</a:t>
            </a:r>
            <a:br>
              <a:rPr lang="uk-UA" sz="900" b="1" dirty="0" smtClean="0">
                <a:latin typeface="Arial" pitchFamily="34" charset="0"/>
                <a:cs typeface="Arial" pitchFamily="34" charset="0"/>
              </a:rPr>
            </a:br>
            <a:r>
              <a:rPr lang="uk-UA" sz="900" b="1" dirty="0" err="1" smtClean="0">
                <a:latin typeface="Arial" pitchFamily="34" charset="0"/>
                <a:cs typeface="Arial" pitchFamily="34" charset="0"/>
              </a:rPr>
              <a:t>Цеменко</a:t>
            </a:r>
            <a:r>
              <a:rPr lang="uk-UA" sz="900" b="1" dirty="0" smtClean="0">
                <a:latin typeface="Arial" pitchFamily="34" charset="0"/>
                <a:cs typeface="Arial" pitchFamily="34" charset="0"/>
              </a:rPr>
              <a:t> К.В., асистент кафедри фармакології та фармакотерапії</a:t>
            </a:r>
            <a:br>
              <a:rPr lang="uk-UA" sz="900" b="1" dirty="0" smtClean="0">
                <a:latin typeface="Arial" pitchFamily="34" charset="0"/>
                <a:cs typeface="Arial" pitchFamily="34" charset="0"/>
              </a:rPr>
            </a:br>
            <a:r>
              <a:rPr lang="uk-UA" sz="900" b="1" dirty="0" smtClean="0">
                <a:latin typeface="Arial" pitchFamily="34" charset="0"/>
                <a:cs typeface="Arial" pitchFamily="34" charset="0"/>
              </a:rPr>
              <a:t>Національний фармацевтичний університет </a:t>
            </a:r>
            <a:endParaRPr lang="ru-RU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4438" y="619912"/>
            <a:ext cx="1785950" cy="707870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just"/>
            <a:r>
              <a:rPr lang="uk-UA" sz="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Аналіз отриманих даних показав, що комплекс </a:t>
            </a:r>
            <a:r>
              <a:rPr lang="uk-UA" sz="800" dirty="0" err="1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глікозидів</a:t>
            </a:r>
            <a:r>
              <a:rPr lang="uk-UA" sz="800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 з листя брусниці гальмує розвиток запальної реакції протягом трьох годин</a:t>
            </a:r>
            <a:r>
              <a:rPr lang="uk-UA" sz="800" i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809212" y="691350"/>
            <a:ext cx="1643075" cy="142876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737775" y="2120110"/>
            <a:ext cx="2094701" cy="276983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r>
              <a:rPr lang="uk-UA" sz="600" i="1" dirty="0" err="1" smtClean="0">
                <a:latin typeface="Arial" pitchFamily="34" charset="0"/>
                <a:cs typeface="Arial" pitchFamily="34" charset="0"/>
              </a:rPr>
              <a:t>Антиексудативна</a:t>
            </a:r>
            <a:r>
              <a:rPr lang="uk-UA" sz="600" i="1" dirty="0" smtClean="0">
                <a:latin typeface="Arial" pitchFamily="34" charset="0"/>
                <a:cs typeface="Arial" pitchFamily="34" charset="0"/>
              </a:rPr>
              <a:t> активність КГФА на моделі </a:t>
            </a:r>
            <a:r>
              <a:rPr lang="uk-UA" sz="600" i="1" dirty="0" err="1" smtClean="0">
                <a:latin typeface="Arial" pitchFamily="34" charset="0"/>
                <a:cs typeface="Arial" pitchFamily="34" charset="0"/>
              </a:rPr>
              <a:t>зимозанового</a:t>
            </a:r>
            <a:r>
              <a:rPr lang="uk-UA" sz="600" i="1" dirty="0" smtClean="0">
                <a:latin typeface="Arial" pitchFamily="34" charset="0"/>
                <a:cs typeface="Arial" pitchFamily="34" charset="0"/>
              </a:rPr>
              <a:t> набряку у щурів. </a:t>
            </a:r>
            <a:endParaRPr lang="uk-UA" sz="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08949" y="619915"/>
            <a:ext cx="2000264" cy="1200312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just"/>
            <a:r>
              <a:rPr lang="uk-UA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Динаміка </a:t>
            </a:r>
            <a:r>
              <a:rPr lang="uk-UA" sz="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вираженості</a:t>
            </a:r>
            <a:r>
              <a:rPr lang="uk-UA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антиексудативної</a:t>
            </a:r>
            <a:r>
              <a:rPr lang="uk-UA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активності препарату порівняння </a:t>
            </a:r>
            <a:r>
              <a:rPr lang="uk-UA" sz="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диклофенака</a:t>
            </a:r>
            <a:r>
              <a:rPr lang="uk-UA" sz="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натрію була аналогічною до такої КГФА протягом перших двох годин (на рівні 64%, 47%, 39% відповідно на 30 хв., 1 та 2 годину), проте, на відміну від КГФА, не знижувалась на 3 годину набряку ‒ 40 % </a:t>
            </a:r>
            <a:endParaRPr lang="uk-UA" sz="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532202"/>
            <a:ext cx="5429288" cy="707870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just"/>
            <a:r>
              <a:rPr lang="uk-UA" sz="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Отже, отримані дані підтверджують попередні припущення про те, що </a:t>
            </a:r>
            <a:r>
              <a:rPr lang="uk-UA" sz="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антиексудативна</a:t>
            </a:r>
            <a:r>
              <a:rPr lang="uk-UA" sz="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активність КГФА пов’язана з переважним гальмівним впливом на активність таких медіаторів запалення як біогенні аміни, серотонін, кініни, </a:t>
            </a:r>
            <a:r>
              <a:rPr lang="uk-UA" sz="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лейкотрієни</a:t>
            </a:r>
            <a:r>
              <a:rPr lang="uk-UA" sz="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і незначним впливом на </a:t>
            </a:r>
            <a:r>
              <a:rPr lang="uk-UA" sz="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простагландини</a:t>
            </a:r>
            <a:r>
              <a:rPr lang="uk-UA" sz="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Досліджувана КГФА містить у своєму складі </a:t>
            </a:r>
            <a:r>
              <a:rPr lang="uk-UA" sz="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флавоноїди</a:t>
            </a:r>
            <a:r>
              <a:rPr lang="uk-UA" sz="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та інші фенольні сполуки, які можуть виявляти як </a:t>
            </a:r>
            <a:r>
              <a:rPr lang="uk-UA" sz="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антиліпооксигеназну</a:t>
            </a:r>
            <a:r>
              <a:rPr lang="uk-UA" sz="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так і </a:t>
            </a:r>
            <a:r>
              <a:rPr lang="uk-UA" sz="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антициклооксигеназну</a:t>
            </a:r>
            <a:r>
              <a:rPr lang="uk-UA" sz="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активність</a:t>
            </a:r>
            <a:endParaRPr lang="uk-UA" sz="8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437" y="1262857"/>
            <a:ext cx="1714512" cy="1323423"/>
          </a:xfrm>
          <a:prstGeom prst="rect">
            <a:avLst/>
          </a:prstGeom>
          <a:noFill/>
        </p:spPr>
        <p:txBody>
          <a:bodyPr wrap="square" lIns="91424" tIns="45712" rIns="91424" bIns="45712" numCol="1" rtlCol="0">
            <a:spAutoFit/>
          </a:bodyPr>
          <a:lstStyle/>
          <a:p>
            <a:pPr algn="just"/>
            <a:r>
              <a:rPr lang="uk-UA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Протизапальна дія КГФА на 30 хв., першу та другу години набряку (час активності біогенних </a:t>
            </a:r>
            <a:r>
              <a:rPr lang="uk-UA" sz="800" dirty="0" smtClean="0">
                <a:latin typeface="Arial" pitchFamily="34" charset="0"/>
                <a:cs typeface="Arial" pitchFamily="34" charset="0"/>
              </a:rPr>
              <a:t>амінів</a:t>
            </a:r>
            <a:r>
              <a:rPr lang="uk-UA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серотоніну, кінінів і </a:t>
            </a:r>
            <a:r>
              <a:rPr lang="uk-UA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лейкотрієнів</a:t>
            </a:r>
            <a:r>
              <a:rPr lang="uk-UA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 була найвищою та становила 72%, 54%, 43% відповідно і знижувалась до 23% на третій годині розвитку набряку (час активності </a:t>
            </a:r>
            <a:r>
              <a:rPr lang="uk-UA" sz="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простагландинів</a:t>
            </a:r>
            <a:r>
              <a:rPr lang="uk-UA" sz="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). </a:t>
            </a:r>
            <a:endParaRPr lang="uk-UA" sz="8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08949" y="1762923"/>
            <a:ext cx="2000264" cy="830981"/>
          </a:xfrm>
          <a:prstGeom prst="rect">
            <a:avLst/>
          </a:prstGeom>
        </p:spPr>
        <p:txBody>
          <a:bodyPr wrap="square" lIns="91424" tIns="45712" rIns="91424" bIns="45712">
            <a:spAutoFit/>
          </a:bodyPr>
          <a:lstStyle/>
          <a:p>
            <a:pPr algn="just"/>
            <a:r>
              <a:rPr lang="uk-UA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Така динаміка </a:t>
            </a:r>
            <a:r>
              <a:rPr lang="uk-UA" sz="8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антиексудативної</a:t>
            </a:r>
            <a:r>
              <a:rPr lang="uk-UA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активності </a:t>
            </a:r>
            <a:r>
              <a:rPr lang="uk-UA" sz="8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диклофенака</a:t>
            </a:r>
            <a:r>
              <a:rPr lang="uk-UA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натрію пояснюється його вираженим гальмівним впливом на вивільнення </a:t>
            </a:r>
            <a:r>
              <a:rPr lang="uk-UA" sz="8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простагландинів</a:t>
            </a:r>
            <a:r>
              <a:rPr lang="uk-UA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шляхом блокади </a:t>
            </a:r>
            <a:r>
              <a:rPr lang="uk-UA" sz="800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циклооксигенази</a:t>
            </a:r>
            <a:endParaRPr lang="uk-UA" sz="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227</Words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Tanyla</dc:creator>
  <cp:lastModifiedBy>Tanyla</cp:lastModifiedBy>
  <cp:revision>14</cp:revision>
  <dcterms:created xsi:type="dcterms:W3CDTF">2021-08-13T07:51:17Z</dcterms:created>
  <dcterms:modified xsi:type="dcterms:W3CDTF">2021-09-16T10:32:14Z</dcterms:modified>
</cp:coreProperties>
</file>