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804" autoAdjust="0"/>
  </p:normalViewPr>
  <p:slideViewPr>
    <p:cSldViewPr snapToGrid="0">
      <p:cViewPr>
        <p:scale>
          <a:sx n="90" d="100"/>
          <a:sy n="90" d="100"/>
        </p:scale>
        <p:origin x="3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жінки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14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  <c:pt idx="12">
                  <c:v>80-84</c:v>
                </c:pt>
                <c:pt idx="13">
                  <c:v>85+</c:v>
                </c:pt>
              </c:strCache>
            </c:strRef>
          </c:cat>
          <c:val>
            <c:numRef>
              <c:f>Лист1!$B$2:$O$2</c:f>
              <c:numCache>
                <c:formatCode>General</c:formatCode>
                <c:ptCount val="14"/>
                <c:pt idx="0">
                  <c:v>40</c:v>
                </c:pt>
                <c:pt idx="1">
                  <c:v>97</c:v>
                </c:pt>
                <c:pt idx="2">
                  <c:v>195</c:v>
                </c:pt>
                <c:pt idx="3">
                  <c:v>359</c:v>
                </c:pt>
                <c:pt idx="4">
                  <c:v>662</c:v>
                </c:pt>
                <c:pt idx="5">
                  <c:v>1189</c:v>
                </c:pt>
                <c:pt idx="6">
                  <c:v>2214</c:v>
                </c:pt>
                <c:pt idx="7">
                  <c:v>2689</c:v>
                </c:pt>
                <c:pt idx="8">
                  <c:v>2164</c:v>
                </c:pt>
                <c:pt idx="9">
                  <c:v>2497</c:v>
                </c:pt>
                <c:pt idx="10">
                  <c:v>2331</c:v>
                </c:pt>
                <c:pt idx="11">
                  <c:v>1947</c:v>
                </c:pt>
                <c:pt idx="12">
                  <c:v>1458</c:v>
                </c:pt>
                <c:pt idx="13">
                  <c:v>1928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чоловіки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14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  <c:pt idx="12">
                  <c:v>80-84</c:v>
                </c:pt>
                <c:pt idx="13">
                  <c:v>85+</c:v>
                </c:pt>
              </c:strCache>
            </c:strRef>
          </c:cat>
          <c:val>
            <c:numRef>
              <c:f>Лист1!$B$3:$O$3</c:f>
              <c:numCache>
                <c:formatCode>General</c:formatCode>
                <c:ptCount val="14"/>
                <c:pt idx="0">
                  <c:v>38</c:v>
                </c:pt>
                <c:pt idx="1">
                  <c:v>108</c:v>
                </c:pt>
                <c:pt idx="2">
                  <c:v>210</c:v>
                </c:pt>
                <c:pt idx="3">
                  <c:v>413</c:v>
                </c:pt>
                <c:pt idx="4">
                  <c:v>472</c:v>
                </c:pt>
                <c:pt idx="5">
                  <c:v>1572</c:v>
                </c:pt>
                <c:pt idx="6">
                  <c:v>3068</c:v>
                </c:pt>
                <c:pt idx="7">
                  <c:v>4224</c:v>
                </c:pt>
                <c:pt idx="8">
                  <c:v>3434</c:v>
                </c:pt>
                <c:pt idx="9">
                  <c:v>3799</c:v>
                </c:pt>
                <c:pt idx="10">
                  <c:v>3416</c:v>
                </c:pt>
                <c:pt idx="11">
                  <c:v>2477</c:v>
                </c:pt>
                <c:pt idx="12">
                  <c:v>1728</c:v>
                </c:pt>
                <c:pt idx="13">
                  <c:v>1573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676608"/>
        <c:axId val="91721728"/>
        <c:axId val="0"/>
      </c:bar3DChart>
      <c:catAx>
        <c:axId val="152676608"/>
        <c:scaling>
          <c:orientation val="minMax"/>
        </c:scaling>
        <c:delete val="0"/>
        <c:axPos val="l"/>
        <c:majorTickMark val="out"/>
        <c:minorTickMark val="none"/>
        <c:tickLblPos val="nextTo"/>
        <c:crossAx val="91721728"/>
        <c:crosses val="autoZero"/>
        <c:auto val="1"/>
        <c:lblAlgn val="ctr"/>
        <c:lblOffset val="100"/>
        <c:noMultiLvlLbl val="0"/>
      </c:catAx>
      <c:valAx>
        <c:axId val="917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67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9911844177803533"/>
          <c:y val="0.59683836395450574"/>
          <c:w val="0.19572317396957181"/>
          <c:h val="0.21836030912802568"/>
        </c:manualLayout>
      </c:layout>
      <c:overlay val="0"/>
      <c:spPr>
        <a:noFill/>
      </c:sp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9075E8-FA01-4A19-8EFA-ED3CB9021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B5E8EA-B2AC-4D24-BDDB-A2364A96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10B29-8B07-4B4E-B37A-91FCDE53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71B218-98DA-4E1F-9D9C-D263ECEE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845966-D89B-40E8-B74C-949FE544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D0622-8555-4DA6-BEF1-CE621923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C1F548-BD48-4A68-9B2F-18C3A7A32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576B48-EE32-44A2-AFD4-DD25D5FF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29C00D-B116-428B-B474-9CAB1E12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743086-1F5D-4DC0-949D-4310E9CA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5409BAC-560E-4DB5-8B3F-D2179A4E2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119A38-48D8-4777-A39B-C30A0CFC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E17A44-2DD0-4E92-A4E9-26F78BA2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2773FD-69E0-46C8-8599-30DEA35F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4A22DC-86E6-48AC-9D2B-EB3475A1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F673B9-E2D6-4F0A-B95D-111F1580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0DDFB2-264E-435A-91ED-1EC7A176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A5DC9C-3985-4A96-B974-41A8C3D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22921F-C16E-4164-939F-EF9BD0BD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61220F-6C41-41A7-A0EF-74D4912E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D3A29F-0CEB-4355-B492-DE1CD7E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03AD2A-A242-430F-86E1-62FE1FB6E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3FA2D4-AAEF-472E-A40C-F8FC04CF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A47B2-0C4E-44DF-929B-51FA912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8B3656-1F39-42E5-A1D6-4AE4EE1C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FC232-F795-44C0-AF2D-7F66567B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4462E9-F7C0-497C-976A-011DE172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250B95-61ED-45D0-B7E3-BB8AB9ABF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BFFA80-33A1-4DAE-900F-043FFF84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66A692-A476-4DF9-A7FE-5DC9DFA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44DBB6-EE3F-497D-8AD0-3EBFC72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5212B-4AD8-4127-A4B8-1A4576C0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0B13F6-25F0-4EDD-AAB2-00FB2603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502851-4F12-4666-B23E-BA1528028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49CB7F7-E41A-40E2-8531-991D0975A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516DAC-9F74-4CCC-9E89-0AD79EC27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BCCE960-7B21-42C2-8CBC-400AACDC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1C2B07-8DF5-48E9-8590-6D7CEC50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9F418E6-39AA-43A6-9D00-AD0D71AB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49DAC-7110-4A40-B4F8-985034C4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1B32A0-5525-434E-847A-5CFB47A6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163F67-F85E-4318-BF01-4162CC1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42ED02-14AE-414A-A99E-95DF870C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1F4A8B7-83C8-4E19-8AF6-887E9C08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34C9AA-509D-4BF2-98D7-2A0A96BE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600CB4-7D52-4EC1-9A30-188E2A43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9A470-A067-4515-B4BF-9E3322EE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1840D0-E3DE-4C6F-89DE-0483013A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3B6AE4-2BDE-4971-BE0E-16C78716C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7188B5-EEB1-417A-9E13-8E7AF5BD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0F7FFE-94E3-4617-B0FD-EB7766BA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944284-10A8-4C8F-99EB-F4E8CD9A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D2EF9-7634-4ED5-AB98-391A429C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E2F59B-070B-449D-8722-79C9DB6FA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6F94B5-2BDF-4F64-B1D0-38A26370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09F7ED-35CC-499C-B06F-9B5FA262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07971F-E58B-44C0-A800-5EAB5A23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B5A22D-99D2-462B-8677-6077C977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AE03B8-CD5F-47D6-90CB-E62E65CB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F68D9F-5868-4739-A92C-63B8CA575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0810BD-9FDD-4432-B805-C33FBF922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DEF04-3559-4485-97E4-439DC5F9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1A55DE-E1A4-4A6E-8E48-88A6EF66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9B368796-AA21-4365-B457-7B180C710E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200" b="1" dirty="0">
                <a:solidFill>
                  <a:schemeClr val="bg1"/>
                </a:solidFill>
              </a:rPr>
              <a:t>ОНКОМАРКЕРИ У ДІАГНОСТИЦІ РАКУ ТОВСТОГО КИШЕЧНИКА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uk-UA" sz="1200" b="1" dirty="0" err="1">
                <a:solidFill>
                  <a:schemeClr val="bg1"/>
                </a:solidFill>
              </a:rPr>
              <a:t>Должикова</a:t>
            </a:r>
            <a:r>
              <a:rPr lang="uk-UA" sz="1200" b="1" dirty="0">
                <a:solidFill>
                  <a:schemeClr val="bg1"/>
                </a:solidFill>
              </a:rPr>
              <a:t> О.В.</a:t>
            </a:r>
            <a:r>
              <a:rPr lang="ru-RU" sz="1200" b="1" dirty="0">
                <a:solidFill>
                  <a:schemeClr val="bg1"/>
                </a:solidFill>
              </a:rPr>
              <a:t>, </a:t>
            </a:r>
            <a:r>
              <a:rPr lang="uk-UA" sz="1200" b="1" dirty="0" err="1">
                <a:solidFill>
                  <a:schemeClr val="bg1"/>
                </a:solidFill>
              </a:rPr>
              <a:t>Єрьоменко</a:t>
            </a:r>
            <a:r>
              <a:rPr lang="uk-UA" sz="1200" b="1" dirty="0">
                <a:solidFill>
                  <a:schemeClr val="bg1"/>
                </a:solidFill>
              </a:rPr>
              <a:t> Р.Ф., </a:t>
            </a:r>
            <a:r>
              <a:rPr lang="uk-UA" sz="1200" b="1" dirty="0" err="1">
                <a:solidFill>
                  <a:schemeClr val="bg1"/>
                </a:solidFill>
              </a:rPr>
              <a:t>Любарчук</a:t>
            </a:r>
            <a:r>
              <a:rPr lang="uk-UA" sz="1200" b="1" dirty="0">
                <a:solidFill>
                  <a:schemeClr val="bg1"/>
                </a:solidFill>
              </a:rPr>
              <a:t> І.В.</a:t>
            </a:r>
            <a:endParaRPr lang="en-US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6EF4AF8-8D1A-407C-9376-F01BA64CAF6D}"/>
              </a:ext>
            </a:extLst>
          </p:cNvPr>
          <p:cNvSpPr txBox="1"/>
          <p:nvPr/>
        </p:nvSpPr>
        <p:spPr>
          <a:xfrm>
            <a:off x="212268" y="770861"/>
            <a:ext cx="2940600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b="1" dirty="0"/>
              <a:t>Вступ. </a:t>
            </a:r>
            <a:r>
              <a:rPr lang="uk-UA" sz="1100" dirty="0"/>
              <a:t>Рак товстої кишки (РТК) – найчастіше </a:t>
            </a:r>
            <a:r>
              <a:rPr lang="uk-UA" sz="1100" dirty="0" err="1"/>
              <a:t>діагностоване</a:t>
            </a:r>
            <a:r>
              <a:rPr lang="uk-UA" sz="1100" dirty="0"/>
              <a:t> злоякісне захворювання шлунково-кишкового </a:t>
            </a:r>
            <a:r>
              <a:rPr lang="uk-UA" sz="1100" dirty="0" smtClean="0"/>
              <a:t>тракту (ШКТ). </a:t>
            </a:r>
            <a:r>
              <a:rPr lang="ru-RU" sz="1100" dirty="0"/>
              <a:t>За </a:t>
            </a:r>
            <a:r>
              <a:rPr lang="ru-RU" sz="1100" dirty="0" err="1"/>
              <a:t>оцінками</a:t>
            </a:r>
            <a:r>
              <a:rPr lang="ru-RU" sz="1100" dirty="0"/>
              <a:t>, </a:t>
            </a:r>
            <a:r>
              <a:rPr lang="ru-RU" sz="1100" dirty="0" smtClean="0"/>
              <a:t>у </a:t>
            </a:r>
            <a:r>
              <a:rPr lang="ru-RU" sz="1100" dirty="0"/>
              <a:t>2020 </a:t>
            </a:r>
            <a:r>
              <a:rPr lang="ru-RU" sz="1100" dirty="0" err="1"/>
              <a:t>році</a:t>
            </a:r>
            <a:r>
              <a:rPr lang="ru-RU" sz="1100" dirty="0"/>
              <a:t> </a:t>
            </a:r>
            <a:r>
              <a:rPr lang="ru-RU" sz="1100" dirty="0" smtClean="0"/>
              <a:t>РТК </a:t>
            </a:r>
            <a:r>
              <a:rPr lang="ru-RU" sz="1100" dirty="0"/>
              <a:t>став причиною 43340 </a:t>
            </a:r>
            <a:r>
              <a:rPr lang="ru-RU" sz="1100" dirty="0" smtClean="0"/>
              <a:t>смертей, </a:t>
            </a:r>
            <a:r>
              <a:rPr lang="ru-RU" sz="1100" dirty="0" err="1" smtClean="0"/>
              <a:t>більшість</a:t>
            </a:r>
            <a:r>
              <a:rPr lang="ru-RU" sz="1100" dirty="0" smtClean="0"/>
              <a:t> з </a:t>
            </a:r>
            <a:r>
              <a:rPr lang="ru-RU" sz="1100" dirty="0" err="1" smtClean="0"/>
              <a:t>яких</a:t>
            </a:r>
            <a:r>
              <a:rPr lang="ru-RU" sz="1100" dirty="0" smtClean="0"/>
              <a:t> </a:t>
            </a:r>
            <a:r>
              <a:rPr lang="ru-RU" sz="1100" dirty="0" err="1" smtClean="0"/>
              <a:t>чоловіки</a:t>
            </a:r>
            <a:r>
              <a:rPr lang="ru-RU" sz="1100" dirty="0" smtClean="0"/>
              <a:t> (рис. 1)</a:t>
            </a:r>
            <a:r>
              <a:rPr lang="en-US" sz="1100" dirty="0" smtClean="0"/>
              <a:t> [1]. </a:t>
            </a:r>
            <a:r>
              <a:rPr lang="uk-UA" sz="1100" dirty="0" smtClean="0"/>
              <a:t>Діагностика </a:t>
            </a:r>
            <a:r>
              <a:rPr lang="uk-UA" sz="1100" dirty="0"/>
              <a:t>РТК носить комплексний характер, при цьому лабораторні методи дослідження займають одну з центральних позицій. </a:t>
            </a:r>
            <a:r>
              <a:rPr lang="uk-UA" sz="1100" dirty="0"/>
              <a:t>Серед рекомендованих </a:t>
            </a:r>
            <a:r>
              <a:rPr lang="uk-UA" sz="1100" dirty="0" smtClean="0"/>
              <a:t>методів </a:t>
            </a:r>
            <a:r>
              <a:rPr lang="uk-UA" sz="1100" dirty="0"/>
              <a:t>та показників виділяють </a:t>
            </a:r>
            <a:r>
              <a:rPr lang="uk-UA" sz="1100" dirty="0" err="1"/>
              <a:t>онкомаркери</a:t>
            </a:r>
            <a:r>
              <a:rPr lang="uk-UA" sz="1100" dirty="0"/>
              <a:t>, концентрація яких різко зростає при наявності злоякісного процесу.</a:t>
            </a:r>
            <a:endParaRPr lang="ru-RU" sz="1100" dirty="0"/>
          </a:p>
          <a:p>
            <a:pPr algn="just"/>
            <a:endParaRPr lang="uk-UA" sz="1100" b="1" dirty="0" smtClean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F7DB92A-AFA7-411B-BCB4-94470CF5EE34}"/>
              </a:ext>
            </a:extLst>
          </p:cNvPr>
          <p:cNvSpPr txBox="1"/>
          <p:nvPr/>
        </p:nvSpPr>
        <p:spPr>
          <a:xfrm>
            <a:off x="3138351" y="756384"/>
            <a:ext cx="2941411" cy="5339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Рівень </a:t>
            </a:r>
            <a:r>
              <a:rPr lang="uk-UA" sz="1100" dirty="0" err="1"/>
              <a:t>онкомаркерів</a:t>
            </a:r>
            <a:r>
              <a:rPr lang="uk-UA" sz="1100" dirty="0"/>
              <a:t> також дозволяє виявити патологічний процес задовго до появи перших проявів, зробити висновок у складних діагностичних ситуаціях, отримати цінну прогностичну інформацію</a:t>
            </a:r>
            <a:r>
              <a:rPr lang="uk-UA" sz="1100" dirty="0" smtClean="0"/>
              <a:t>.</a:t>
            </a:r>
            <a:endParaRPr lang="en-US" sz="1100" dirty="0" smtClean="0"/>
          </a:p>
          <a:p>
            <a:pPr algn="just"/>
            <a:endParaRPr lang="en-US" sz="1100" b="1" dirty="0"/>
          </a:p>
          <a:p>
            <a:pPr algn="just"/>
            <a:r>
              <a:rPr lang="uk-UA" sz="1100" b="1" dirty="0" smtClean="0"/>
              <a:t>Мета </a:t>
            </a:r>
            <a:r>
              <a:rPr lang="uk-UA" sz="1100" b="1" dirty="0"/>
              <a:t>дослідження. </a:t>
            </a:r>
            <a:r>
              <a:rPr lang="uk-UA" sz="1100" dirty="0"/>
              <a:t>Проаналізувати маркерні показники лабораторної діагностики </a:t>
            </a:r>
            <a:r>
              <a:rPr lang="uk-UA" sz="1100" dirty="0" smtClean="0"/>
              <a:t>РТК.</a:t>
            </a:r>
            <a:endParaRPr lang="ru-RU" sz="1100" dirty="0"/>
          </a:p>
          <a:p>
            <a:pPr algn="just"/>
            <a:endParaRPr lang="uk-UA" sz="1100" b="1" dirty="0"/>
          </a:p>
          <a:p>
            <a:pPr algn="just"/>
            <a:r>
              <a:rPr lang="uk-UA" sz="1100" b="1" dirty="0"/>
              <a:t>Матеріали та методи. </a:t>
            </a:r>
            <a:r>
              <a:rPr lang="uk-UA" sz="1100" dirty="0"/>
              <a:t>Аналіз сучасних літературних джерел та результатів передових досліджень у галузі медицини щодо лабораторної діагностики раку товстого </a:t>
            </a:r>
            <a:r>
              <a:rPr lang="uk-UA" sz="1100" dirty="0" err="1"/>
              <a:t>кишечника</a:t>
            </a:r>
            <a:r>
              <a:rPr lang="uk-UA" sz="1100" dirty="0"/>
              <a:t>.</a:t>
            </a:r>
          </a:p>
          <a:p>
            <a:pPr algn="just"/>
            <a:endParaRPr lang="uk-UA" sz="1100" b="1" dirty="0"/>
          </a:p>
          <a:p>
            <a:pPr algn="just"/>
            <a:r>
              <a:rPr lang="uk-UA" sz="1100" b="1" dirty="0"/>
              <a:t>Результати та обговорення. </a:t>
            </a:r>
            <a:r>
              <a:rPr lang="uk-UA" sz="1100" dirty="0"/>
              <a:t>За даними літератури </a:t>
            </a:r>
            <a:r>
              <a:rPr lang="uk-UA" sz="1100" dirty="0" smtClean="0"/>
              <a:t>вибір методу діагностики РТК  залишається за лікарем. Найбільш часто </a:t>
            </a:r>
            <a:r>
              <a:rPr lang="uk-UA" sz="1100" dirty="0" err="1" smtClean="0"/>
              <a:t>застосовують колоноскопі</a:t>
            </a:r>
            <a:r>
              <a:rPr lang="uk-UA" sz="1100" dirty="0" smtClean="0"/>
              <a:t>ю з біопсією, аналіз на приховану кров</a:t>
            </a:r>
            <a:r>
              <a:rPr lang="ru-RU" sz="1100" dirty="0" smtClean="0"/>
              <a:t>.</a:t>
            </a:r>
            <a:endParaRPr lang="en-US" sz="1100" dirty="0"/>
          </a:p>
          <a:p>
            <a:pPr algn="just"/>
            <a:r>
              <a:rPr lang="uk-UA" sz="1100" dirty="0" err="1" smtClean="0"/>
              <a:t>Патоморфологічне</a:t>
            </a:r>
            <a:r>
              <a:rPr lang="uk-UA" sz="1100" dirty="0" smtClean="0"/>
              <a:t> дослідження фрагментів тканини є обов'язковим для постановки діагнозу поліпа або раку прямої і товстої кишки. Без </a:t>
            </a:r>
            <a:r>
              <a:rPr lang="uk-UA" sz="1100" dirty="0" err="1" smtClean="0"/>
              <a:t>патоморфологічного</a:t>
            </a:r>
            <a:r>
              <a:rPr lang="uk-UA" sz="1100" dirty="0" smtClean="0"/>
              <a:t> дослідження неможливо відрізнити доброякісну пухлину (аденому) від злоякісної (карциноми). </a:t>
            </a:r>
            <a:r>
              <a:rPr lang="uk-UA" sz="1100" dirty="0" smtClean="0"/>
              <a:t>Важливе діагностичне</a:t>
            </a:r>
            <a:r>
              <a:rPr lang="uk-UA" sz="1100" dirty="0" smtClean="0"/>
              <a:t> значення має якість </a:t>
            </a:r>
            <a:r>
              <a:rPr lang="uk-UA" sz="1100" dirty="0" err="1" smtClean="0"/>
              <a:t>патоморфологічного</a:t>
            </a:r>
            <a:r>
              <a:rPr lang="uk-UA" sz="1100" dirty="0" smtClean="0"/>
              <a:t> дослідження, помилка при виконанні якого коштує хворому життя</a:t>
            </a:r>
            <a:r>
              <a:rPr lang="uk-UA" sz="1100" dirty="0"/>
              <a:t>. Діагностичне і прогностичне значення </a:t>
            </a:r>
            <a:r>
              <a:rPr lang="uk-UA" sz="1100" dirty="0" err="1"/>
              <a:t>онкомаркерів</a:t>
            </a:r>
            <a:r>
              <a:rPr lang="uk-UA" sz="1100" dirty="0"/>
              <a:t> РТК обговорюється вже </a:t>
            </a:r>
            <a:r>
              <a:rPr lang="uk-UA" sz="1100" dirty="0" smtClean="0"/>
              <a:t>третє</a:t>
            </a:r>
            <a:endParaRPr lang="uk-UA" sz="1100" dirty="0" smtClean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CD5F5AD1-C305-4815-9B2D-DDD22D09CC1A}"/>
              </a:ext>
            </a:extLst>
          </p:cNvPr>
          <p:cNvSpPr txBox="1">
            <a:spLocks/>
          </p:cNvSpPr>
          <p:nvPr/>
        </p:nvSpPr>
        <p:spPr>
          <a:xfrm>
            <a:off x="-1721" y="6185755"/>
            <a:ext cx="12192000" cy="6810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/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de-DE" sz="1000" dirty="0">
                <a:solidFill>
                  <a:schemeClr val="bg1"/>
                </a:solidFill>
                <a:sym typeface="Times New Roman" charset="0"/>
              </a:rPr>
              <a:t>Copyright © 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2021 </a:t>
            </a:r>
            <a:r>
              <a:rPr lang="de-DE" sz="1000" dirty="0" err="1" smtClean="0">
                <a:solidFill>
                  <a:schemeClr val="bg1"/>
                </a:solidFill>
                <a:sym typeface="Times New Roman" charset="0"/>
              </a:rPr>
              <a:t>Dolzhykova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 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O.V., </a:t>
            </a:r>
            <a:r>
              <a:rPr lang="de-DE" sz="1000" dirty="0" err="1" smtClean="0">
                <a:solidFill>
                  <a:schemeClr val="bg1"/>
                </a:solidFill>
                <a:sym typeface="Times New Roman" charset="0"/>
              </a:rPr>
              <a:t>Yeromenko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 R.F</a:t>
            </a:r>
            <a:r>
              <a:rPr lang="de-DE" sz="1000" dirty="0">
                <a:solidFill>
                  <a:schemeClr val="bg1"/>
                </a:solidFill>
                <a:sym typeface="Times New Roman" charset="0"/>
              </a:rPr>
              <a:t>., </a:t>
            </a:r>
            <a:r>
              <a:rPr lang="de-DE" sz="1000" dirty="0" err="1" smtClean="0">
                <a:solidFill>
                  <a:schemeClr val="bg1"/>
                </a:solidFill>
                <a:sym typeface="Times New Roman" charset="0"/>
              </a:rPr>
              <a:t>Liubarchuk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 I.V.</a:t>
            </a:r>
            <a:endParaRPr lang="de-DE" sz="1000" dirty="0">
              <a:solidFill>
                <a:schemeClr val="bg1"/>
              </a:solidFill>
            </a:endParaRPr>
          </a:p>
          <a:p>
            <a:endParaRPr lang="en-US" altLang="en-US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C99F2F0-15B4-4D54-8C57-A2FE9C565C15}"/>
              </a:ext>
            </a:extLst>
          </p:cNvPr>
          <p:cNvSpPr txBox="1"/>
          <p:nvPr/>
        </p:nvSpPr>
        <p:spPr>
          <a:xfrm>
            <a:off x="6214953" y="756384"/>
            <a:ext cx="29406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100" dirty="0"/>
              <a:t>десятиліття. У моніторингу захворювань раку </a:t>
            </a:r>
            <a:r>
              <a:rPr lang="uk-UA" sz="1100" dirty="0" err="1" smtClean="0"/>
              <a:t>кишечника</a:t>
            </a:r>
            <a:r>
              <a:rPr lang="uk-UA" sz="1100" dirty="0" smtClean="0"/>
              <a:t> використовують </a:t>
            </a:r>
            <a:r>
              <a:rPr lang="uk-UA" sz="1100" dirty="0"/>
              <a:t>наступні </a:t>
            </a:r>
            <a:r>
              <a:rPr lang="uk-UA" sz="1100" dirty="0" err="1" smtClean="0"/>
              <a:t>онкомаркери</a:t>
            </a:r>
            <a:r>
              <a:rPr lang="uk-UA" sz="1100" dirty="0" smtClean="0"/>
              <a:t> </a:t>
            </a:r>
            <a:r>
              <a:rPr lang="en-US" sz="1100" dirty="0" smtClean="0"/>
              <a:t>[2]</a:t>
            </a:r>
            <a:r>
              <a:rPr lang="ru-RU" sz="1100" dirty="0" smtClean="0"/>
              <a:t>: АФП – </a:t>
            </a:r>
            <a:r>
              <a:rPr lang="el-GR" sz="1100" dirty="0" smtClean="0"/>
              <a:t>α-</a:t>
            </a:r>
            <a:r>
              <a:rPr lang="uk-UA" sz="1100" dirty="0" err="1" smtClean="0"/>
              <a:t>фетопротеїн</a:t>
            </a:r>
            <a:r>
              <a:rPr lang="uk-UA" sz="1100" dirty="0" smtClean="0"/>
              <a:t> для визначення</a:t>
            </a:r>
            <a:r>
              <a:rPr lang="uk-UA" sz="1100" b="1" dirty="0" smtClean="0"/>
              <a:t> </a:t>
            </a:r>
            <a:r>
              <a:rPr lang="uk-UA" sz="1100" dirty="0" err="1" smtClean="0"/>
              <a:t>онкопатогогіі</a:t>
            </a:r>
            <a:r>
              <a:rPr lang="uk-UA" sz="1100" dirty="0" smtClean="0"/>
              <a:t> </a:t>
            </a:r>
            <a:r>
              <a:rPr lang="uk-UA" sz="1100" dirty="0" err="1" smtClean="0"/>
              <a:t>сигмовидної</a:t>
            </a:r>
            <a:r>
              <a:rPr lang="uk-UA" sz="1100" dirty="0" smtClean="0"/>
              <a:t> і прямої кишки, стійко залежить від ступеня розвитку </a:t>
            </a:r>
            <a:r>
              <a:rPr lang="uk-UA" sz="1100" dirty="0" err="1" smtClean="0"/>
              <a:t>захворюванн</a:t>
            </a:r>
            <a:r>
              <a:rPr lang="ru-RU" sz="1100" dirty="0" smtClean="0"/>
              <a:t>я; </a:t>
            </a:r>
            <a:r>
              <a:rPr lang="en-US" sz="1100" dirty="0" smtClean="0"/>
              <a:t>CA 72-4 </a:t>
            </a:r>
            <a:r>
              <a:rPr lang="ru-RU" sz="1100" dirty="0" smtClean="0"/>
              <a:t>і </a:t>
            </a:r>
            <a:r>
              <a:rPr lang="en-US" sz="1100" dirty="0" smtClean="0"/>
              <a:t>LASA-P</a:t>
            </a:r>
            <a:r>
              <a:rPr lang="uk-UA" sz="1100" dirty="0" smtClean="0"/>
              <a:t> вказують на ураження в будь-якій ділянці ШКТ</a:t>
            </a:r>
            <a:r>
              <a:rPr lang="ru-RU" sz="1100" dirty="0" smtClean="0"/>
              <a:t>; СА 242 </a:t>
            </a:r>
            <a:r>
              <a:rPr lang="uk-UA" sz="1100" dirty="0" smtClean="0"/>
              <a:t>– високомолекулярний </a:t>
            </a:r>
            <a:r>
              <a:rPr lang="uk-UA" sz="1100" dirty="0" err="1"/>
              <a:t>глікопротеїн</a:t>
            </a:r>
            <a:r>
              <a:rPr lang="uk-UA" sz="1100" dirty="0"/>
              <a:t>, </a:t>
            </a:r>
            <a:r>
              <a:rPr lang="uk-UA" sz="1100" dirty="0" smtClean="0"/>
              <a:t>як </a:t>
            </a:r>
            <a:r>
              <a:rPr lang="uk-UA" sz="1100" dirty="0"/>
              <a:t>і </a:t>
            </a:r>
            <a:r>
              <a:rPr lang="uk-UA" sz="1100" dirty="0" smtClean="0"/>
              <a:t>СА </a:t>
            </a:r>
            <a:r>
              <a:rPr lang="uk-UA" sz="1100" dirty="0"/>
              <a:t>19-9, виробляється клітинами епітелію </a:t>
            </a:r>
            <a:r>
              <a:rPr lang="uk-UA" sz="1100" dirty="0" smtClean="0"/>
              <a:t>ШКТ, </a:t>
            </a:r>
            <a:r>
              <a:rPr lang="uk-UA" sz="1100" dirty="0"/>
              <a:t>але володіє більш вираженою чутливістю і специфічністю до злоякісних </a:t>
            </a:r>
            <a:r>
              <a:rPr lang="uk-UA" sz="1100" dirty="0" smtClean="0"/>
              <a:t>утворень; </a:t>
            </a:r>
            <a:r>
              <a:rPr lang="ru-RU" sz="1100" dirty="0" err="1"/>
              <a:t>зростання</a:t>
            </a:r>
            <a:r>
              <a:rPr lang="ru-RU" sz="1100" dirty="0"/>
              <a:t> </a:t>
            </a:r>
            <a:r>
              <a:rPr lang="ru-RU" sz="1100" dirty="0" err="1" smtClean="0"/>
              <a:t>концентрації</a:t>
            </a:r>
            <a:r>
              <a:rPr lang="ru-RU" sz="1100" dirty="0" smtClean="0"/>
              <a:t> СА </a:t>
            </a:r>
            <a:r>
              <a:rPr lang="ru-RU" sz="1100" dirty="0"/>
              <a:t>125 </a:t>
            </a:r>
            <a:r>
              <a:rPr lang="uk-UA" sz="1100" dirty="0" smtClean="0"/>
              <a:t>свідчить про пухлинний процес </a:t>
            </a:r>
            <a:r>
              <a:rPr lang="ru-RU" sz="1100" dirty="0" smtClean="0"/>
              <a:t>у </a:t>
            </a:r>
            <a:r>
              <a:rPr lang="ru-RU" sz="1100" dirty="0" err="1"/>
              <a:t>сигмовидній</a:t>
            </a:r>
            <a:r>
              <a:rPr lang="ru-RU" sz="1100" dirty="0"/>
              <a:t> </a:t>
            </a:r>
            <a:r>
              <a:rPr lang="ru-RU" sz="1100" dirty="0" err="1"/>
              <a:t>кишці</a:t>
            </a:r>
            <a:r>
              <a:rPr lang="ru-RU" sz="1100" dirty="0"/>
              <a:t>; </a:t>
            </a:r>
            <a:r>
              <a:rPr lang="en-US" sz="1100" dirty="0"/>
              <a:t>SCC</a:t>
            </a:r>
            <a:r>
              <a:rPr lang="uk-UA" sz="1100" dirty="0"/>
              <a:t> – </a:t>
            </a:r>
            <a:r>
              <a:rPr lang="ru-RU" sz="1100" dirty="0"/>
              <a:t>антиген </a:t>
            </a:r>
            <a:r>
              <a:rPr lang="uk-UA" sz="1100" dirty="0" err="1" smtClean="0"/>
              <a:t>плоскоклітинної</a:t>
            </a:r>
            <a:r>
              <a:rPr lang="uk-UA" sz="1100" dirty="0" smtClean="0"/>
              <a:t> карциноми анального відділу, для первинної </a:t>
            </a:r>
            <a:r>
              <a:rPr lang="uk-UA" sz="1100" dirty="0" err="1" smtClean="0"/>
              <a:t>онкодіагностики</a:t>
            </a:r>
            <a:r>
              <a:rPr lang="uk-UA" sz="1100" dirty="0" smtClean="0"/>
              <a:t> не використовується</a:t>
            </a:r>
            <a:r>
              <a:rPr lang="ru-RU" sz="1100" dirty="0" smtClean="0"/>
              <a:t>; </a:t>
            </a:r>
            <a:r>
              <a:rPr lang="en-US" sz="1100" dirty="0"/>
              <a:t>CYFRA 21-1</a:t>
            </a:r>
            <a:r>
              <a:rPr lang="uk-UA" sz="1100" dirty="0"/>
              <a:t> – </a:t>
            </a:r>
            <a:r>
              <a:rPr lang="uk-UA" sz="1100" dirty="0" err="1" smtClean="0"/>
              <a:t>онкомаркер</a:t>
            </a:r>
            <a:r>
              <a:rPr lang="uk-UA" sz="1100" dirty="0" smtClean="0"/>
              <a:t>, </a:t>
            </a:r>
            <a:r>
              <a:rPr lang="ru-RU" sz="1100" dirty="0" err="1" smtClean="0"/>
              <a:t>зростання</a:t>
            </a:r>
            <a:r>
              <a:rPr lang="ru-RU" sz="1100" dirty="0" smtClean="0"/>
              <a:t> </a:t>
            </a:r>
            <a:r>
              <a:rPr lang="ru-RU" sz="1100" dirty="0" err="1"/>
              <a:t>концентрації</a:t>
            </a:r>
            <a:r>
              <a:rPr lang="en-US" sz="1100" dirty="0"/>
              <a:t> </a:t>
            </a:r>
            <a:r>
              <a:rPr lang="uk-UA" sz="1100" dirty="0"/>
              <a:t>якого</a:t>
            </a:r>
            <a:r>
              <a:rPr lang="ru-RU" sz="1100" dirty="0"/>
              <a:t> з </a:t>
            </a:r>
            <a:r>
              <a:rPr lang="ru-RU" sz="1100" dirty="0" err="1"/>
              <a:t>високою</a:t>
            </a:r>
            <a:r>
              <a:rPr lang="ru-RU" sz="1100" dirty="0"/>
              <a:t> </a:t>
            </a:r>
            <a:r>
              <a:rPr lang="ru-RU" sz="1100" dirty="0" err="1"/>
              <a:t>ймовірністю</a:t>
            </a:r>
            <a:r>
              <a:rPr lang="ru-RU" sz="1100" dirty="0"/>
              <a:t> </a:t>
            </a:r>
            <a:r>
              <a:rPr lang="ru-RU" sz="1100" dirty="0" err="1"/>
              <a:t>вказує</a:t>
            </a:r>
            <a:r>
              <a:rPr lang="ru-RU" sz="1100" dirty="0"/>
              <a:t> на </a:t>
            </a:r>
            <a:r>
              <a:rPr lang="ru-RU" sz="1100" dirty="0" err="1"/>
              <a:t>новоутворення</a:t>
            </a:r>
            <a:r>
              <a:rPr lang="ru-RU" sz="1100" dirty="0"/>
              <a:t> в </a:t>
            </a:r>
            <a:r>
              <a:rPr lang="ru-RU" sz="1100" dirty="0" err="1"/>
              <a:t>прямій</a:t>
            </a:r>
            <a:r>
              <a:rPr lang="ru-RU" sz="1100" dirty="0"/>
              <a:t> </a:t>
            </a:r>
            <a:r>
              <a:rPr lang="ru-RU" sz="1100" dirty="0" err="1" smtClean="0"/>
              <a:t>кишці</a:t>
            </a:r>
            <a:r>
              <a:rPr lang="ru-RU" sz="1100" dirty="0" smtClean="0"/>
              <a:t>. На </a:t>
            </a:r>
            <a:r>
              <a:rPr lang="ru-RU" sz="1100" dirty="0" err="1" smtClean="0"/>
              <a:t>сьогодні</a:t>
            </a:r>
            <a:r>
              <a:rPr lang="ru-RU" sz="1100" dirty="0" smtClean="0"/>
              <a:t> для </a:t>
            </a:r>
            <a:r>
              <a:rPr lang="ru-RU" sz="1100" dirty="0" err="1" smtClean="0"/>
              <a:t>діагностики</a:t>
            </a:r>
            <a:r>
              <a:rPr lang="ru-RU" sz="1100" dirty="0" smtClean="0"/>
              <a:t> РТК </a:t>
            </a:r>
            <a:r>
              <a:rPr lang="ru-RU" sz="1100" dirty="0"/>
              <a:t>з </a:t>
            </a:r>
            <a:r>
              <a:rPr lang="ru-RU" sz="1100" dirty="0" err="1"/>
              <a:t>високою</a:t>
            </a:r>
            <a:r>
              <a:rPr lang="ru-RU" sz="1100" dirty="0"/>
              <a:t> </a:t>
            </a:r>
            <a:r>
              <a:rPr lang="ru-RU" sz="1100" dirty="0" err="1"/>
              <a:t>ефективністю</a:t>
            </a:r>
            <a:r>
              <a:rPr lang="ru-RU" sz="1100" dirty="0"/>
              <a:t> </a:t>
            </a:r>
            <a:r>
              <a:rPr lang="ru-RU" sz="1100" dirty="0" err="1" smtClean="0"/>
              <a:t>використовують</a:t>
            </a:r>
            <a:r>
              <a:rPr lang="ru-RU" sz="1100" dirty="0" smtClean="0"/>
              <a:t> </a:t>
            </a:r>
            <a:r>
              <a:rPr lang="ru-RU" sz="1100" dirty="0" err="1"/>
              <a:t>онкомаркер</a:t>
            </a:r>
            <a:r>
              <a:rPr lang="ru-RU" sz="1100" dirty="0"/>
              <a:t> РЕА (раково-</a:t>
            </a:r>
            <a:r>
              <a:rPr lang="ru-RU" sz="1100" dirty="0" err="1"/>
              <a:t>ембріональний</a:t>
            </a:r>
            <a:r>
              <a:rPr lang="ru-RU" sz="1100" dirty="0"/>
              <a:t> антиген) </a:t>
            </a:r>
            <a:r>
              <a:rPr lang="uk-UA" sz="1100" dirty="0"/>
              <a:t>та компліментарний маркер СА 19-9. </a:t>
            </a:r>
            <a:endParaRPr lang="uk-UA" sz="1100" dirty="0" smtClean="0"/>
          </a:p>
          <a:p>
            <a:pPr algn="just"/>
            <a:r>
              <a:rPr lang="uk-UA" sz="1100" dirty="0"/>
              <a:t>РЕА – </a:t>
            </a:r>
            <a:r>
              <a:rPr lang="uk-UA" sz="1100" dirty="0" err="1"/>
              <a:t>глікопротеїд</a:t>
            </a:r>
            <a:r>
              <a:rPr lang="uk-UA" sz="1100" dirty="0"/>
              <a:t> клітинної мембрани. </a:t>
            </a:r>
            <a:r>
              <a:rPr lang="uk-UA" sz="1100" dirty="0" smtClean="0"/>
              <a:t>Аналіз </a:t>
            </a:r>
            <a:r>
              <a:rPr lang="uk-UA" sz="1100" dirty="0" smtClean="0"/>
              <a:t>крові на РЕА </a:t>
            </a:r>
            <a:r>
              <a:rPr lang="uk-UA" sz="1100" dirty="0" smtClean="0"/>
              <a:t>використовують </a:t>
            </a:r>
            <a:r>
              <a:rPr lang="uk-UA" sz="1100" dirty="0" smtClean="0"/>
              <a:t>у </a:t>
            </a:r>
            <a:r>
              <a:rPr lang="uk-UA" sz="1100" dirty="0" smtClean="0"/>
              <a:t>діагностиці, </a:t>
            </a:r>
            <a:r>
              <a:rPr lang="uk-UA" sz="1100" dirty="0" smtClean="0"/>
              <a:t>перш за </a:t>
            </a:r>
            <a:r>
              <a:rPr lang="uk-UA" sz="1100" dirty="0" smtClean="0"/>
              <a:t>все, </a:t>
            </a:r>
            <a:r>
              <a:rPr lang="uk-UA" sz="1100" dirty="0" smtClean="0"/>
              <a:t>раку прямої і товстої </a:t>
            </a:r>
            <a:r>
              <a:rPr lang="uk-UA" sz="1100" dirty="0" smtClean="0"/>
              <a:t>кишки і він </a:t>
            </a:r>
            <a:r>
              <a:rPr lang="uk-UA" sz="1100" dirty="0" smtClean="0"/>
              <a:t>точно </a:t>
            </a:r>
            <a:r>
              <a:rPr lang="uk-UA" sz="1100" dirty="0"/>
              <a:t>відображає ситуацію злоякісного процесу. Клітини, які </a:t>
            </a:r>
            <a:r>
              <a:rPr lang="uk-UA" sz="1100" dirty="0" err="1"/>
              <a:t>експресують</a:t>
            </a:r>
            <a:r>
              <a:rPr lang="uk-UA" sz="1100" dirty="0"/>
              <a:t> маркер, стимулюють метастазування, зв'язуючись з рецепторами РЕА. </a:t>
            </a:r>
            <a:endParaRPr lang="uk-UA" sz="1100" dirty="0" smtClean="0"/>
          </a:p>
          <a:p>
            <a:pPr algn="just"/>
            <a:r>
              <a:rPr lang="uk-UA" sz="1100" dirty="0"/>
              <a:t>РЕА </a:t>
            </a:r>
            <a:r>
              <a:rPr lang="uk-UA" sz="1100" dirty="0" smtClean="0"/>
              <a:t>є неспецифічним, </a:t>
            </a:r>
            <a:r>
              <a:rPr lang="uk-UA" sz="1100" dirty="0"/>
              <a:t>так як утворюється</a:t>
            </a:r>
            <a:endParaRPr lang="uk-UA" sz="1100" dirty="0" smtClean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74674FE-9BDF-4EF2-9940-A573905785E5}"/>
              </a:ext>
            </a:extLst>
          </p:cNvPr>
          <p:cNvSpPr txBox="1"/>
          <p:nvPr/>
        </p:nvSpPr>
        <p:spPr>
          <a:xfrm>
            <a:off x="9276228" y="770861"/>
            <a:ext cx="2759963" cy="5339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при </a:t>
            </a:r>
            <a:r>
              <a:rPr lang="uk-UA" sz="1100" dirty="0"/>
              <a:t>раку різної локалізації, але </a:t>
            </a:r>
            <a:r>
              <a:rPr lang="uk-UA" sz="1100" dirty="0" smtClean="0"/>
              <a:t>у </a:t>
            </a:r>
            <a:r>
              <a:rPr lang="uk-UA" sz="1100" dirty="0"/>
              <a:t>разі онкологічного процесу його показник різко зростає і може досягти великих значень. </a:t>
            </a:r>
            <a:r>
              <a:rPr lang="uk-UA" sz="1100" dirty="0" err="1"/>
              <a:t>Онкомаркер</a:t>
            </a:r>
            <a:r>
              <a:rPr lang="uk-UA" sz="1100" dirty="0"/>
              <a:t> РЕА допомагає виявляти рецидиви і оцінити ефективність терапії. </a:t>
            </a:r>
          </a:p>
          <a:p>
            <a:pPr algn="just"/>
            <a:r>
              <a:rPr lang="uk-UA" sz="1100" dirty="0"/>
              <a:t>Маркер </a:t>
            </a:r>
            <a:r>
              <a:rPr lang="uk-UA" sz="1100" dirty="0" smtClean="0"/>
              <a:t>СА 19-9 </a:t>
            </a:r>
            <a:r>
              <a:rPr lang="uk-UA" sz="1100" dirty="0"/>
              <a:t>за структурою також є </a:t>
            </a:r>
            <a:r>
              <a:rPr lang="uk-UA" sz="1100" dirty="0" err="1"/>
              <a:t>глікопротеїном</a:t>
            </a:r>
            <a:r>
              <a:rPr lang="uk-UA" sz="1100" dirty="0"/>
              <a:t> і має прогностичне значення: при рівні понад 37 од/</a:t>
            </a:r>
            <a:r>
              <a:rPr lang="uk-UA" sz="1100" dirty="0" err="1"/>
              <a:t>мл</a:t>
            </a:r>
            <a:r>
              <a:rPr lang="uk-UA" sz="1100" dirty="0"/>
              <a:t> ризик смерті після операції </a:t>
            </a:r>
            <a:r>
              <a:rPr lang="uk-UA" sz="1100" dirty="0" smtClean="0"/>
              <a:t>у </a:t>
            </a:r>
            <a:r>
              <a:rPr lang="uk-UA" sz="1100" dirty="0"/>
              <a:t>найближчі 3 роки зростає </a:t>
            </a:r>
            <a:r>
              <a:rPr lang="uk-UA" sz="1100" dirty="0" smtClean="0"/>
              <a:t>у  </a:t>
            </a:r>
            <a:r>
              <a:rPr lang="uk-UA" sz="1100" dirty="0"/>
              <a:t>4 рази. </a:t>
            </a:r>
          </a:p>
          <a:p>
            <a:pPr algn="just"/>
            <a:r>
              <a:rPr lang="uk-UA" sz="1100" dirty="0"/>
              <a:t>Подібно РЕА, СА 19-9 не є специфічним, не відображає гістологічний тип пухлини. Але за даними ряду авторів спільне дослідження </a:t>
            </a:r>
            <a:r>
              <a:rPr lang="uk-UA" sz="1100" dirty="0" err="1"/>
              <a:t>онкомаркерів</a:t>
            </a:r>
            <a:r>
              <a:rPr lang="uk-UA" sz="1100" dirty="0"/>
              <a:t> СА 19-9 та РЕА дозволяє досягти більш високої чутливості та оцінити прогноз РТК.</a:t>
            </a:r>
          </a:p>
          <a:p>
            <a:pPr algn="just"/>
            <a:r>
              <a:rPr lang="uk-UA" sz="1100" dirty="0"/>
              <a:t>Другорядними та додатковими </a:t>
            </a:r>
            <a:r>
              <a:rPr lang="uk-UA" sz="1100" dirty="0" smtClean="0"/>
              <a:t>є </a:t>
            </a:r>
            <a:r>
              <a:rPr lang="ru-RU" sz="1100" dirty="0"/>
              <a:t>ТПА - </a:t>
            </a:r>
            <a:r>
              <a:rPr lang="ru-RU" sz="1100" dirty="0" err="1"/>
              <a:t>тканинний</a:t>
            </a:r>
            <a:r>
              <a:rPr lang="ru-RU" sz="1100" dirty="0"/>
              <a:t> по­ </a:t>
            </a:r>
            <a:r>
              <a:rPr lang="ru-RU" sz="1100" dirty="0" err="1"/>
              <a:t>ліпептидний</a:t>
            </a:r>
            <a:r>
              <a:rPr lang="ru-RU" sz="1100" dirty="0"/>
              <a:t> антиген, </a:t>
            </a:r>
            <a:r>
              <a:rPr lang="ru-RU" sz="1100" dirty="0" err="1"/>
              <a:t>який</a:t>
            </a:r>
            <a:r>
              <a:rPr lang="ru-RU" sz="1100" dirty="0"/>
              <a:t> </a:t>
            </a:r>
            <a:r>
              <a:rPr lang="ru-RU" sz="1100" dirty="0" err="1"/>
              <a:t>відображає</a:t>
            </a:r>
            <a:r>
              <a:rPr lang="ru-RU" sz="1100" dirty="0"/>
              <a:t> </a:t>
            </a:r>
            <a:r>
              <a:rPr lang="ru-RU" sz="1100" dirty="0" err="1"/>
              <a:t>ступінь</a:t>
            </a:r>
            <a:r>
              <a:rPr lang="ru-RU" sz="1100" dirty="0"/>
              <a:t> </a:t>
            </a:r>
            <a:r>
              <a:rPr lang="ru-RU" sz="1100" dirty="0" err="1"/>
              <a:t>проліферації</a:t>
            </a:r>
            <a:r>
              <a:rPr lang="ru-RU" sz="1100" dirty="0"/>
              <a:t> </a:t>
            </a:r>
            <a:r>
              <a:rPr lang="ru-RU" sz="1100" dirty="0" err="1"/>
              <a:t>епітелію</a:t>
            </a:r>
            <a:r>
              <a:rPr lang="ru-RU" sz="1100" dirty="0"/>
              <a:t> та </a:t>
            </a:r>
            <a:r>
              <a:rPr lang="ru-RU" sz="1100" dirty="0" err="1" smtClean="0"/>
              <a:t>відображає</a:t>
            </a:r>
            <a:r>
              <a:rPr lang="ru-RU" sz="1100" dirty="0" smtClean="0"/>
              <a:t> </a:t>
            </a:r>
            <a:r>
              <a:rPr lang="ru-RU" sz="1100" dirty="0" err="1"/>
              <a:t>активність</a:t>
            </a:r>
            <a:r>
              <a:rPr lang="ru-RU" sz="1100" dirty="0"/>
              <a:t> </a:t>
            </a:r>
            <a:r>
              <a:rPr lang="ru-RU" sz="1100" dirty="0" err="1"/>
              <a:t>пухлинного</a:t>
            </a:r>
            <a:r>
              <a:rPr lang="ru-RU" sz="1100" dirty="0"/>
              <a:t> </a:t>
            </a:r>
            <a:r>
              <a:rPr lang="ru-RU" sz="1100" dirty="0" err="1"/>
              <a:t>процесу</a:t>
            </a:r>
            <a:r>
              <a:rPr lang="ru-RU" sz="1100" dirty="0"/>
              <a:t> </a:t>
            </a:r>
            <a:r>
              <a:rPr lang="uk-UA" sz="1100" dirty="0"/>
              <a:t>і </a:t>
            </a:r>
            <a:r>
              <a:rPr lang="ru-RU" sz="1100" dirty="0"/>
              <a:t>ТК – </a:t>
            </a:r>
            <a:r>
              <a:rPr lang="ru-RU" sz="1100" dirty="0" err="1"/>
              <a:t>тимідинкіназа</a:t>
            </a:r>
            <a:r>
              <a:rPr lang="ru-RU" sz="1100" dirty="0"/>
              <a:t>, яка </a:t>
            </a:r>
            <a:r>
              <a:rPr lang="ru-RU" sz="1100" dirty="0" err="1"/>
              <a:t>відображає</a:t>
            </a:r>
            <a:r>
              <a:rPr lang="ru-RU" sz="1100" dirty="0"/>
              <a:t> </a:t>
            </a:r>
            <a:r>
              <a:rPr lang="ru-RU" sz="1100" dirty="0" err="1" smtClean="0"/>
              <a:t>проліфе</a:t>
            </a:r>
            <a:r>
              <a:rPr lang="ru-RU" sz="1100" dirty="0" err="1" smtClean="0"/>
              <a:t>ративний</a:t>
            </a:r>
            <a:r>
              <a:rPr lang="ru-RU" sz="1100" dirty="0" smtClean="0"/>
              <a:t> </a:t>
            </a:r>
            <a:r>
              <a:rPr lang="ru-RU" sz="1100" dirty="0"/>
              <a:t>статус </a:t>
            </a:r>
            <a:r>
              <a:rPr lang="ru-RU" sz="1100" dirty="0" err="1" smtClean="0"/>
              <a:t>пухлини</a:t>
            </a:r>
            <a:r>
              <a:rPr lang="ru-RU" sz="1100" dirty="0" smtClean="0"/>
              <a:t>. </a:t>
            </a:r>
            <a:endParaRPr lang="ru-RU" sz="1100" dirty="0"/>
          </a:p>
          <a:p>
            <a:pPr algn="just"/>
            <a:endParaRPr lang="uk-UA" sz="1100" b="1" dirty="0" smtClean="0"/>
          </a:p>
          <a:p>
            <a:pPr algn="just"/>
            <a:r>
              <a:rPr lang="uk-UA" sz="1100" b="1" dirty="0" smtClean="0"/>
              <a:t>Висновок. </a:t>
            </a:r>
            <a:r>
              <a:rPr lang="uk-UA" sz="1100" dirty="0"/>
              <a:t>Таким чином, </a:t>
            </a:r>
            <a:r>
              <a:rPr lang="uk-UA" sz="1100" dirty="0" smtClean="0"/>
              <a:t>лабораторне дослідження </a:t>
            </a:r>
            <a:r>
              <a:rPr lang="uk-UA" sz="1100" dirty="0" err="1"/>
              <a:t>онкомаркерів</a:t>
            </a:r>
            <a:r>
              <a:rPr lang="uk-UA" sz="1100" dirty="0"/>
              <a:t> РТК є важливим етапом для прогнозу захворювання, призначення терапії та контролю ефективності лікування.</a:t>
            </a:r>
            <a:endParaRPr lang="ru-RU" sz="1100" dirty="0"/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xmlns="" id="{0F8F4826-2F4A-464E-B512-56B7D780E10D}"/>
              </a:ext>
            </a:extLst>
          </p:cNvPr>
          <p:cNvSpPr>
            <a:spLocks/>
          </p:cNvSpPr>
          <p:nvPr/>
        </p:nvSpPr>
        <p:spPr bwMode="auto">
          <a:xfrm>
            <a:off x="118142" y="6146593"/>
            <a:ext cx="4057618" cy="733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fontAlgn="base"/>
            <a:r>
              <a:rPr lang="en-US" sz="700" dirty="0"/>
              <a:t>1. </a:t>
            </a:r>
            <a:r>
              <a:rPr lang="en-US" sz="700" dirty="0"/>
              <a:t>Nelson </a:t>
            </a:r>
            <a:r>
              <a:rPr lang="en-US" sz="700" dirty="0"/>
              <a:t>D. </a:t>
            </a:r>
            <a:r>
              <a:rPr lang="en-US" sz="700" dirty="0"/>
              <a:t>A</a:t>
            </a:r>
            <a:r>
              <a:rPr lang="en-US" sz="700" dirty="0"/>
              <a:t>., Fayed L.  An </a:t>
            </a:r>
            <a:r>
              <a:rPr lang="en-US" sz="700" dirty="0"/>
              <a:t>Overview of Rectal </a:t>
            </a:r>
            <a:r>
              <a:rPr lang="en-US" sz="700" dirty="0"/>
              <a:t>Cancer. Symptoms</a:t>
            </a:r>
            <a:r>
              <a:rPr lang="en-US" sz="700" dirty="0"/>
              <a:t>, Causes, Diagnosis, and </a:t>
            </a:r>
            <a:r>
              <a:rPr lang="en-US" sz="700" dirty="0"/>
              <a:t>Treatment. 2021. </a:t>
            </a:r>
            <a:r>
              <a:rPr lang="en-US" sz="700" dirty="0"/>
              <a:t>– URL </a:t>
            </a:r>
            <a:r>
              <a:rPr lang="en-US" sz="700" dirty="0"/>
              <a:t>: https://</a:t>
            </a:r>
            <a:r>
              <a:rPr lang="en-US" sz="700" dirty="0" smtClean="0"/>
              <a:t>www.verywellhealth.com/rectal-cancer-514520 </a:t>
            </a:r>
            <a:r>
              <a:rPr lang="uk-UA" sz="700" dirty="0"/>
              <a:t>(Дата </a:t>
            </a:r>
            <a:r>
              <a:rPr lang="uk-UA" sz="700" dirty="0" err="1"/>
              <a:t>обращения</a:t>
            </a:r>
            <a:r>
              <a:rPr lang="uk-UA" sz="700" dirty="0"/>
              <a:t> 23.09.2021 г.)</a:t>
            </a:r>
            <a:endParaRPr lang="en-US" sz="700" dirty="0"/>
          </a:p>
          <a:p>
            <a:r>
              <a:rPr lang="en-US" sz="700" dirty="0" smtClean="0"/>
              <a:t>2. </a:t>
            </a:r>
            <a:r>
              <a:rPr lang="ru-RU" sz="700" dirty="0" err="1" smtClean="0"/>
              <a:t>Запйцева</a:t>
            </a:r>
            <a:r>
              <a:rPr lang="ru-RU" sz="700" dirty="0" smtClean="0"/>
              <a:t> </a:t>
            </a:r>
            <a:r>
              <a:rPr lang="ru-RU" sz="700" dirty="0" smtClean="0"/>
              <a:t>А.А., Богданова Т.М. Онкологические аспекты органов желудочно-кишечного тракта</a:t>
            </a:r>
            <a:r>
              <a:rPr lang="ru-RU" sz="700" dirty="0"/>
              <a:t>. –</a:t>
            </a:r>
            <a:r>
              <a:rPr lang="ru-RU" sz="700" i="1" dirty="0"/>
              <a:t>Международный студенческий научный вестник</a:t>
            </a:r>
            <a:r>
              <a:rPr lang="ru-RU" sz="700" dirty="0"/>
              <a:t>. – 2018. – </a:t>
            </a:r>
            <a:r>
              <a:rPr lang="ru-RU" sz="700" dirty="0" smtClean="0"/>
              <a:t>Режим доступа : </a:t>
            </a:r>
            <a:r>
              <a:rPr lang="en-US" sz="700" dirty="0"/>
              <a:t>https://</a:t>
            </a:r>
            <a:r>
              <a:rPr lang="en-US" sz="700" dirty="0" smtClean="0"/>
              <a:t>eduherald.ru/ru/article/view?id=19264</a:t>
            </a:r>
            <a:r>
              <a:rPr lang="uk-UA" sz="700" dirty="0" smtClean="0"/>
              <a:t> (Дата </a:t>
            </a:r>
            <a:r>
              <a:rPr lang="uk-UA" sz="700" dirty="0" err="1" smtClean="0"/>
              <a:t>обращения</a:t>
            </a:r>
            <a:r>
              <a:rPr lang="uk-UA" sz="700" dirty="0" smtClean="0"/>
              <a:t> 23.09.2021 г.)</a:t>
            </a:r>
            <a:r>
              <a:rPr lang="ru-RU" sz="700" dirty="0"/>
              <a:t> </a:t>
            </a:r>
            <a:r>
              <a:rPr lang="ru-RU" sz="700" dirty="0" smtClean="0"/>
              <a:t>.</a:t>
            </a:r>
            <a:endParaRPr lang="ru-RU" sz="700" dirty="0" smtClean="0"/>
          </a:p>
        </p:txBody>
      </p:sp>
      <p:sp>
        <p:nvSpPr>
          <p:cNvPr id="6" name="AutoShape 2" descr="https://www.verywellhealth.com/thmb/HYVkw5YWUn1lV9FhmUxFcTh5GW0=/1500x0/filters:no_upscale():max_bytes(150000):strip_icc():format(webp)/rectal-cancer-gender-chart-5b86dc3ac9e77c007bf0a34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rectal cancer: newly diagnoses cas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0" descr="rectal cancer: newly diagnoses cas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635449"/>
              </p:ext>
            </p:extLst>
          </p:nvPr>
        </p:nvGraphicFramePr>
        <p:xfrm>
          <a:off x="118142" y="2891439"/>
          <a:ext cx="4000303" cy="287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6EF4AF8-8D1A-407C-9376-F01BA64CAF6D}"/>
              </a:ext>
            </a:extLst>
          </p:cNvPr>
          <p:cNvSpPr txBox="1"/>
          <p:nvPr/>
        </p:nvSpPr>
        <p:spPr>
          <a:xfrm>
            <a:off x="162294" y="2995458"/>
            <a:ext cx="415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вік</a:t>
            </a:r>
            <a:endParaRPr lang="ru-RU" sz="1100" dirty="0"/>
          </a:p>
          <a:p>
            <a:pPr algn="just"/>
            <a:endParaRPr lang="uk-UA" sz="1100" b="1" dirty="0" smtClean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6EF4AF8-8D1A-407C-9376-F01BA64CAF6D}"/>
              </a:ext>
            </a:extLst>
          </p:cNvPr>
          <p:cNvSpPr txBox="1"/>
          <p:nvPr/>
        </p:nvSpPr>
        <p:spPr>
          <a:xfrm>
            <a:off x="621844" y="5633930"/>
            <a:ext cx="2500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100" dirty="0" smtClean="0"/>
              <a:t>Кількість </a:t>
            </a:r>
            <a:endParaRPr lang="uk-UA" sz="1100" b="1" dirty="0" smtClean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6EF4AF8-8D1A-407C-9376-F01BA64CAF6D}"/>
              </a:ext>
            </a:extLst>
          </p:cNvPr>
          <p:cNvSpPr txBox="1"/>
          <p:nvPr/>
        </p:nvSpPr>
        <p:spPr>
          <a:xfrm>
            <a:off x="212268" y="5764735"/>
            <a:ext cx="2500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/>
              <a:t>Рис. 1. Кількість померлих</a:t>
            </a:r>
            <a:endParaRPr lang="uk-UA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nesDocumentTypeId xmlns="eb3f7de7-c935-4ca6-a12c-1f73773710ec" xsi:nil="true"/>
    <FolderID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F2FBFC51FD170049B0BAD7D994C9EDFF" ma:contentTypeVersion="11" ma:contentTypeDescription="" ma:contentTypeScope="" ma:versionID="358c28113bd9e2ea42a8444872282255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82e5732b-79c7-4dce-9d0e-3f92281aea22" targetNamespace="http://schemas.microsoft.com/office/2006/metadata/properties" ma:root="true" ma:fieldsID="71709fe62b84cc6d37ba4b2ba9b2e7e7" ns1:_="" ns2:_="" ns3:_="">
    <xsd:import namespace="http://schemas.microsoft.com/sharepoint/v3"/>
    <xsd:import namespace="eb3f7de7-c935-4ca6-a12c-1f73773710ec"/>
    <xsd:import namespace="82e5732b-79c7-4dce-9d0e-3f92281aea22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5732b-79c7-4dce-9d0e-3f92281ae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E64263-51AE-4A29-A1ED-D59581A64D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1B332F-071E-400A-B703-A87583CFA09F}">
  <ds:schemaRefs>
    <ds:schemaRef ds:uri="http://schemas.microsoft.com/office/2006/documentManagement/types"/>
    <ds:schemaRef ds:uri="http://purl.org/dc/terms/"/>
    <ds:schemaRef ds:uri="82e5732b-79c7-4dce-9d0e-3f92281aea22"/>
    <ds:schemaRef ds:uri="http://schemas.microsoft.com/office/2006/metadata/properties"/>
    <ds:schemaRef ds:uri="http://purl.org/dc/elements/1.1/"/>
    <ds:schemaRef ds:uri="http://schemas.microsoft.com/office/infopath/2007/PartnerControls"/>
    <ds:schemaRef ds:uri="eb3f7de7-c935-4ca6-a12c-1f73773710ec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1E3518-4993-4D31-ACBE-AE9EE793E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82e5732b-79c7-4dce-9d0e-3f92281ae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Произвольный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2020-07-23T19:03:51Z</dcterms:created>
  <dcterms:modified xsi:type="dcterms:W3CDTF">2021-09-24T20:42:32Z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0x01010037EA2DD516505C4D92B92F8677CFB68500F2FBFC51FD170049B0BAD7D994C9EDFF</vt:lpwstr>
  </property>
</Properties>
</file>