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sldIdLst>
    <p:sldId id="256" r:id="rId2"/>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74419" autoAdjust="0"/>
  </p:normalViewPr>
  <p:slideViewPr>
    <p:cSldViewPr snapToGrid="0">
      <p:cViewPr varScale="1">
        <p:scale>
          <a:sx n="67" d="100"/>
          <a:sy n="67" d="100"/>
        </p:scale>
        <p:origin x="644" y="5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F001FBAF-1A13-4FAE-A725-611DDB7EF0D5}" type="datetimeFigureOut">
              <a:rPr lang="en-US"/>
              <a:pPr>
                <a:defRPr/>
              </a:pPr>
              <a:t>9/19/2021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DD3AAD4B-E9AF-4E8D-9DEC-E64D50234C5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14CA18D-2FBA-45B0-BF08-D9EA3F8BEBF9}" type="slidenum">
              <a:rPr lang="en-US">
                <a:cs typeface="Arial" charset="0"/>
              </a:rPr>
              <a:pPr fontAlgn="base">
                <a:spcBef>
                  <a:spcPct val="0"/>
                </a:spcBef>
                <a:spcAft>
                  <a:spcPct val="0"/>
                </a:spcAft>
              </a:pPr>
              <a:t>1</a:t>
            </a:fld>
            <a:endParaRPr lang="en-US">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8DEAB8F7-149D-48BC-B36B-9A858C0C5F32}" type="datetimeFigureOut">
              <a:rPr lang="en-US"/>
              <a:pPr>
                <a:defRPr/>
              </a:pPr>
              <a:t>9/19/2021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F1F3216-31F5-4A30-A1E6-52F2C9B42C3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E818D27-B2B5-4BC3-9186-33695C031AB6}" type="datetimeFigureOut">
              <a:rPr lang="en-US"/>
              <a:pPr>
                <a:defRPr/>
              </a:pPr>
              <a:t>9/19/2021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E55BD09-1700-4DAA-8E3A-B4E227715F0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27D023C-35EE-45ED-B881-6B157FB36D9A}" type="datetimeFigureOut">
              <a:rPr lang="en-US"/>
              <a:pPr>
                <a:defRPr/>
              </a:pPr>
              <a:t>9/19/2021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3F5F688-7878-4EC2-B3B8-F6427720F16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E82CC1E-CC75-4077-9460-A7643E2A0541}" type="datetimeFigureOut">
              <a:rPr lang="en-US"/>
              <a:pPr>
                <a:defRPr/>
              </a:pPr>
              <a:t>9/19/2021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DA81AA1-EC61-495E-B84C-F18A3D6927C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FFCA8221-3DF9-488C-9E81-84969D74607D}" type="datetimeFigureOut">
              <a:rPr lang="en-US"/>
              <a:pPr>
                <a:defRPr/>
              </a:pPr>
              <a:t>9/19/2021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F850372-CB1F-4E05-BCA3-923DAE15D99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72CFCFC1-01AC-4F7D-B935-10BCB7CAE23C}" type="datetimeFigureOut">
              <a:rPr lang="en-US"/>
              <a:pPr>
                <a:defRPr/>
              </a:pPr>
              <a:t>9/19/2021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CF0BDDE-775A-4925-862A-5FBBF5DFE97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92AD2792-8A09-4983-BD57-D08126C9C4AA}" type="datetimeFigureOut">
              <a:rPr lang="en-US"/>
              <a:pPr>
                <a:defRPr/>
              </a:pPr>
              <a:t>9/19/2021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25002CC-F43A-4505-9C32-56CCC468CE8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A1CC77DF-0956-4373-836C-C7F7D2555903}" type="datetimeFigureOut">
              <a:rPr lang="en-US"/>
              <a:pPr>
                <a:defRPr/>
              </a:pPr>
              <a:t>9/19/2021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2AB38F50-3BAE-46B7-9F0F-F8BF0DECFF2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69D5221-A7E7-49DC-B183-DDEFF3F697FD}" type="datetimeFigureOut">
              <a:rPr lang="en-US"/>
              <a:pPr>
                <a:defRPr/>
              </a:pPr>
              <a:t>9/19/2021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8F9EFA4F-57F6-437E-8887-358B477FA7C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10439A7-35CE-4A85-BEF2-C7BA0F9C7BB2}" type="datetimeFigureOut">
              <a:rPr lang="en-US"/>
              <a:pPr>
                <a:defRPr/>
              </a:pPr>
              <a:t>9/19/2021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016CA09-AFF6-4E1B-AE47-972C4AA2F9C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6479BF6F-F444-4D5F-937A-F7BEC685A324}" type="datetimeFigureOut">
              <a:rPr lang="en-US"/>
              <a:pPr>
                <a:defRPr/>
              </a:pPr>
              <a:t>9/19/2021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2F274B9-7C51-4CB3-A909-553E9325307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838200" y="1825625"/>
            <a:ext cx="105156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D79ECCA0-38FA-4846-95CC-15CC33F63DD3}" type="datetimeFigureOut">
              <a:rPr lang="en-US"/>
              <a:pPr>
                <a:defRPr/>
              </a:pPr>
              <a:t>9/19/2021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D16B97C0-803C-4716-A819-FB4E17EDC28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pitchFamily="34" charset="0"/>
        </a:defRPr>
      </a:lvl2pPr>
      <a:lvl3pPr algn="l" rtl="0" fontAlgn="base">
        <a:lnSpc>
          <a:spcPct val="90000"/>
        </a:lnSpc>
        <a:spcBef>
          <a:spcPct val="0"/>
        </a:spcBef>
        <a:spcAft>
          <a:spcPct val="0"/>
        </a:spcAft>
        <a:defRPr sz="4400">
          <a:solidFill>
            <a:schemeClr val="tx1"/>
          </a:solidFill>
          <a:latin typeface="Calibri Light" pitchFamily="34" charset="0"/>
        </a:defRPr>
      </a:lvl3pPr>
      <a:lvl4pPr algn="l" rtl="0" fontAlgn="base">
        <a:lnSpc>
          <a:spcPct val="90000"/>
        </a:lnSpc>
        <a:spcBef>
          <a:spcPct val="0"/>
        </a:spcBef>
        <a:spcAft>
          <a:spcPct val="0"/>
        </a:spcAft>
        <a:defRPr sz="4400">
          <a:solidFill>
            <a:schemeClr val="tx1"/>
          </a:solidFill>
          <a:latin typeface="Calibri Light" pitchFamily="34" charset="0"/>
        </a:defRPr>
      </a:lvl4pPr>
      <a:lvl5pPr algn="l" rtl="0" fontAlgn="base">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p:titleStyle>
    <p:bodyStyle>
      <a:lvl1pPr marL="228600" indent="-228600" algn="l" rtl="0" fontAlgn="base">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lub.samokhina@gmail.com"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 Id="rId5" Type="http://schemas.openxmlformats.org/officeDocument/2006/relationships/image" Target="../media/image2.emf"/><Relationship Id="rId4"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0" y="0"/>
            <a:ext cx="12192000" cy="974725"/>
          </a:xfrm>
          <a:prstGeom prst="rect">
            <a:avLst/>
          </a:prstGeom>
          <a:solidFill>
            <a:schemeClr val="accent5">
              <a:lumMod val="75000"/>
            </a:schemeClr>
          </a:solidFill>
          <a:ln w="50800">
            <a:noFill/>
          </a:ln>
        </p:spPr>
        <p:txBody>
          <a:bodyPr lIns="438912" tIns="219456" rIns="438912" bIns="219456" anchor="ctr"/>
          <a:lstStyle/>
          <a:p>
            <a:pPr algn="ctr" defTabSz="4387850"/>
            <a:r>
              <a:rPr lang="uk-UA" altLang="en-US" b="1">
                <a:solidFill>
                  <a:schemeClr val="bg1"/>
                </a:solidFill>
              </a:rPr>
              <a:t>АКТИВНІСТЬ ХІМАЗИ ТА ТОНІНУ У ЩУРІВ ПРИ СТИМУЛЬОВАНІЙ ГІПЕРТЕНЗІЇ </a:t>
            </a:r>
          </a:p>
          <a:p>
            <a:pPr algn="ctr" defTabSz="4387850"/>
            <a:r>
              <a:rPr lang="uk-UA" altLang="en-US" b="1">
                <a:solidFill>
                  <a:schemeClr val="bg1"/>
                </a:solidFill>
              </a:rPr>
              <a:t>ЕМОЦІЙНОГО ТА ТОКСИЧНОГО ГЕНЕЗУ</a:t>
            </a:r>
            <a:r>
              <a:rPr lang="ru-RU" altLang="en-US" sz="1400"/>
              <a:t> </a:t>
            </a:r>
          </a:p>
          <a:p>
            <a:pPr algn="ctr" defTabSz="4387850"/>
            <a:r>
              <a:rPr lang="uk-UA" altLang="en-US" sz="1400">
                <a:solidFill>
                  <a:schemeClr val="bg1"/>
                </a:solidFill>
              </a:rPr>
              <a:t>1Самохіна Л. М., 2Ломако В. В.</a:t>
            </a:r>
          </a:p>
          <a:p>
            <a:pPr algn="ctr" defTabSz="4387850"/>
            <a:r>
              <a:rPr lang="uk-UA" altLang="en-US" sz="1200">
                <a:solidFill>
                  <a:schemeClr val="bg1"/>
                </a:solidFill>
              </a:rPr>
              <a:t>1ДУ «Національний Інститут терапії імені Л.Т.Малої НАМН України», 2Інститут проблем кріобіології і кріомедицини НАН України, Харків, Україна</a:t>
            </a:r>
            <a:endParaRPr lang="en-US" altLang="en-US" sz="1200">
              <a:solidFill>
                <a:schemeClr val="bg1"/>
              </a:solidFill>
            </a:endParaRPr>
          </a:p>
        </p:txBody>
      </p:sp>
      <p:sp>
        <p:nvSpPr>
          <p:cNvPr id="20" name="Title 1"/>
          <p:cNvSpPr txBox="1">
            <a:spLocks/>
          </p:cNvSpPr>
          <p:nvPr/>
        </p:nvSpPr>
        <p:spPr>
          <a:xfrm>
            <a:off x="0" y="6545263"/>
            <a:ext cx="12192000" cy="490537"/>
          </a:xfrm>
          <a:prstGeom prst="rect">
            <a:avLst/>
          </a:prstGeom>
          <a:solidFill>
            <a:schemeClr val="accent5">
              <a:lumMod val="75000"/>
            </a:schemeClr>
          </a:solidFill>
          <a:ln w="50800">
            <a:noFill/>
          </a:ln>
        </p:spPr>
        <p:txBody>
          <a:bodyPr lIns="438912" tIns="219456" rIns="438912" bIns="219456" anchor="ctr"/>
          <a:lstStyle/>
          <a:p>
            <a:pPr algn="ctr" defTabSz="4387850">
              <a:lnSpc>
                <a:spcPct val="90000"/>
              </a:lnSpc>
            </a:pPr>
            <a:br>
              <a:rPr lang="en-US" sz="1600">
                <a:solidFill>
                  <a:schemeClr val="bg1"/>
                </a:solidFill>
                <a:latin typeface="Calibri Light" pitchFamily="34" charset="0"/>
              </a:rPr>
            </a:br>
            <a:r>
              <a:rPr lang="uk-UA"/>
              <a:t>e-mail: </a:t>
            </a:r>
            <a:r>
              <a:rPr lang="uk-UA">
                <a:hlinkClick r:id="rId3"/>
              </a:rPr>
              <a:t>lub.samokhina@gmail.com</a:t>
            </a:r>
            <a:endParaRPr lang="en-US" altLang="en-US"/>
          </a:p>
        </p:txBody>
      </p:sp>
      <p:sp>
        <p:nvSpPr>
          <p:cNvPr id="26" name="AutoShape 2"/>
          <p:cNvSpPr>
            <a:spLocks/>
          </p:cNvSpPr>
          <p:nvPr/>
        </p:nvSpPr>
        <p:spPr bwMode="auto">
          <a:xfrm>
            <a:off x="273050" y="6149975"/>
            <a:ext cx="4203700" cy="7350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ext uri="{91240B29-F687-4f45-9708-019B960494DF}"/>
            <a:ext uri="{AF507438-7753-43e0-B8FC-AC1667EBCBE1}"/>
          </a:extLst>
        </p:spPr>
        <p:txBody>
          <a:bodyPr lIns="0" tIns="0" rIns="0" bIns="0" anchor="ctr"/>
          <a:lstStyle/>
          <a:p>
            <a:pPr>
              <a:lnSpc>
                <a:spcPct val="110000"/>
              </a:lnSpc>
            </a:pPr>
            <a:endParaRPr lang="uk-UA" b="1">
              <a:sym typeface="Times New Roman" pitchFamily="18" charset="0"/>
            </a:endParaRPr>
          </a:p>
          <a:p>
            <a:pPr>
              <a:lnSpc>
                <a:spcPct val="110000"/>
              </a:lnSpc>
            </a:pPr>
            <a:r>
              <a:rPr lang="en-GB" b="1">
                <a:sym typeface="Times New Roman" pitchFamily="18" charset="0"/>
              </a:rPr>
              <a:t>SBN</a:t>
            </a:r>
            <a:r>
              <a:rPr lang="uk-UA" b="1">
                <a:sym typeface="Times New Roman" pitchFamily="18" charset="0"/>
              </a:rPr>
              <a:t>: 978-3-659-33949-3</a:t>
            </a:r>
            <a:endParaRPr lang="de-DE">
              <a:sym typeface="Times New Roman" pitchFamily="18" charset="0"/>
            </a:endParaRPr>
          </a:p>
        </p:txBody>
      </p:sp>
      <p:sp>
        <p:nvSpPr>
          <p:cNvPr id="14353" name="Rectangle 17"/>
          <p:cNvSpPr>
            <a:spLocks noChangeArrowheads="1"/>
          </p:cNvSpPr>
          <p:nvPr/>
        </p:nvSpPr>
        <p:spPr bwMode="auto">
          <a:xfrm>
            <a:off x="0" y="989013"/>
            <a:ext cx="3733800" cy="1584325"/>
          </a:xfrm>
          <a:prstGeom prst="rect">
            <a:avLst/>
          </a:prstGeom>
          <a:noFill/>
          <a:ln w="9525">
            <a:noFill/>
            <a:miter lim="800000"/>
            <a:headEnd/>
            <a:tailEnd/>
          </a:ln>
          <a:effectLst/>
        </p:spPr>
        <p:txBody>
          <a:bodyPr anchor="ctr">
            <a:spAutoFit/>
          </a:bodyPr>
          <a:lstStyle/>
          <a:p>
            <a:pPr indent="450850"/>
            <a:r>
              <a:rPr lang="uk-UA" sz="1000">
                <a:latin typeface="Calibri" pitchFamily="34" charset="0"/>
              </a:rPr>
              <a:t>Важливу роль при АГ відіграє ангіотензин </a:t>
            </a:r>
            <a:r>
              <a:rPr lang="ru-RU" sz="1000">
                <a:latin typeface="Calibri" pitchFamily="34" charset="0"/>
              </a:rPr>
              <a:t>II</a:t>
            </a:r>
            <a:r>
              <a:rPr lang="uk-UA" sz="1000">
                <a:latin typeface="Calibri" pitchFamily="34" charset="0"/>
              </a:rPr>
              <a:t> (АІІ) - один з основних компонентів ренін-ангіотензинової системи. А серед ензимів, що каталізують утворення АІІ, особливе значення мають хімаза та тонін, локалізовані в тканинах головного мозку, легень, серця, печінки, нирок. </a:t>
            </a:r>
          </a:p>
          <a:p>
            <a:pPr indent="450850"/>
            <a:r>
              <a:rPr lang="uk-UA" sz="1200" b="1">
                <a:solidFill>
                  <a:schemeClr val="hlink"/>
                </a:solidFill>
                <a:latin typeface="Calibri" pitchFamily="34" charset="0"/>
              </a:rPr>
              <a:t>Мета дослідження</a:t>
            </a:r>
            <a:r>
              <a:rPr lang="uk-UA" sz="1200">
                <a:solidFill>
                  <a:schemeClr val="hlink"/>
                </a:solidFill>
                <a:latin typeface="Calibri" pitchFamily="34" charset="0"/>
              </a:rPr>
              <a:t>.</a:t>
            </a:r>
            <a:r>
              <a:rPr lang="uk-UA" sz="1000">
                <a:latin typeface="Calibri" pitchFamily="34" charset="0"/>
              </a:rPr>
              <a:t> </a:t>
            </a:r>
            <a:r>
              <a:rPr lang="uk-UA" sz="1200">
                <a:latin typeface="Calibri" pitchFamily="34" charset="0"/>
              </a:rPr>
              <a:t>З'ясувати механізми участі хімази, тоніну при формуванні стрес-стимульованої гіпертензії (ССГ) і стимульованої алкоголем гіпертензії (САГ) у щурів. </a:t>
            </a:r>
          </a:p>
        </p:txBody>
      </p:sp>
      <p:sp>
        <p:nvSpPr>
          <p:cNvPr id="14354" name="Rectangle 18"/>
          <p:cNvSpPr>
            <a:spLocks noChangeArrowheads="1"/>
          </p:cNvSpPr>
          <p:nvPr/>
        </p:nvSpPr>
        <p:spPr bwMode="auto">
          <a:xfrm>
            <a:off x="0" y="5235575"/>
            <a:ext cx="3560763" cy="1006475"/>
          </a:xfrm>
          <a:prstGeom prst="rect">
            <a:avLst/>
          </a:prstGeom>
          <a:noFill/>
          <a:ln w="9525">
            <a:noFill/>
            <a:miter lim="800000"/>
            <a:headEnd/>
            <a:tailEnd/>
          </a:ln>
          <a:effectLst/>
        </p:spPr>
        <p:txBody>
          <a:bodyPr anchor="ctr">
            <a:spAutoFit/>
          </a:bodyPr>
          <a:lstStyle/>
          <a:p>
            <a:pPr indent="450850"/>
            <a:r>
              <a:rPr lang="uk-UA" sz="1000">
                <a:latin typeface="Calibri" pitchFamily="34" charset="0"/>
              </a:rPr>
              <a:t>В якостю контрольних груп використано щурів-самців 5-6-місячного і 1,5-річного віку. </a:t>
            </a:r>
            <a:endParaRPr lang="ru-RU" sz="1000">
              <a:latin typeface="Calibri" pitchFamily="34" charset="0"/>
            </a:endParaRPr>
          </a:p>
          <a:p>
            <a:pPr indent="450850"/>
            <a:r>
              <a:rPr lang="uk-UA" sz="1000">
                <a:latin typeface="Calibri" pitchFamily="34" charset="0"/>
              </a:rPr>
              <a:t>У сироватці крові (СК) і без'ядерних фракціях 10%-х гомогенатів тканин КМ, легень, серця, печінки і нирок визначали активність хімази, тоніну високочутливими (10</a:t>
            </a:r>
            <a:r>
              <a:rPr lang="uk-UA" sz="1000" baseline="30000">
                <a:latin typeface="Calibri" pitchFamily="34" charset="0"/>
              </a:rPr>
              <a:t>-9</a:t>
            </a:r>
            <a:r>
              <a:rPr lang="uk-UA" sz="1000">
                <a:latin typeface="Calibri" pitchFamily="34" charset="0"/>
              </a:rPr>
              <a:t>-10</a:t>
            </a:r>
            <a:r>
              <a:rPr lang="uk-UA" sz="1000" baseline="30000">
                <a:latin typeface="Calibri" pitchFamily="34" charset="0"/>
              </a:rPr>
              <a:t>-10</a:t>
            </a:r>
            <a:r>
              <a:rPr lang="uk-UA" sz="1000">
                <a:latin typeface="Calibri" pitchFamily="34" charset="0"/>
              </a:rPr>
              <a:t> г) ензиматичними методами. </a:t>
            </a:r>
            <a:endParaRPr lang="ru-RU" sz="1000">
              <a:latin typeface="Calibri" pitchFamily="34" charset="0"/>
            </a:endParaRPr>
          </a:p>
        </p:txBody>
      </p:sp>
      <p:pic>
        <p:nvPicPr>
          <p:cNvPr id="14618" name="Picture 282"/>
          <p:cNvPicPr>
            <a:picLocks noChangeAspect="1" noChangeArrowheads="1"/>
          </p:cNvPicPr>
          <p:nvPr/>
        </p:nvPicPr>
        <p:blipFill>
          <a:blip r:embed="rId4"/>
          <a:srcRect/>
          <a:stretch>
            <a:fillRect/>
          </a:stretch>
        </p:blipFill>
        <p:spPr bwMode="auto">
          <a:xfrm>
            <a:off x="3511550" y="942975"/>
            <a:ext cx="4641850" cy="2638425"/>
          </a:xfrm>
          <a:prstGeom prst="rect">
            <a:avLst/>
          </a:prstGeom>
          <a:noFill/>
          <a:ln w="9525">
            <a:noFill/>
            <a:miter lim="800000"/>
            <a:headEnd/>
            <a:tailEnd/>
          </a:ln>
        </p:spPr>
      </p:pic>
      <p:pic>
        <p:nvPicPr>
          <p:cNvPr id="14619" name="Picture 283"/>
          <p:cNvPicPr>
            <a:picLocks noChangeAspect="1" noChangeArrowheads="1"/>
          </p:cNvPicPr>
          <p:nvPr/>
        </p:nvPicPr>
        <p:blipFill>
          <a:blip r:embed="rId5"/>
          <a:srcRect/>
          <a:stretch>
            <a:fillRect/>
          </a:stretch>
        </p:blipFill>
        <p:spPr bwMode="auto">
          <a:xfrm>
            <a:off x="3524250" y="3606800"/>
            <a:ext cx="4641850" cy="2171700"/>
          </a:xfrm>
          <a:prstGeom prst="rect">
            <a:avLst/>
          </a:prstGeom>
          <a:noFill/>
          <a:ln w="9525">
            <a:noFill/>
            <a:miter lim="800000"/>
            <a:headEnd/>
            <a:tailEnd/>
          </a:ln>
        </p:spPr>
      </p:pic>
      <p:sp>
        <p:nvSpPr>
          <p:cNvPr id="15138" name="Text Box 802"/>
          <p:cNvSpPr txBox="1">
            <a:spLocks noChangeArrowheads="1"/>
          </p:cNvSpPr>
          <p:nvPr/>
        </p:nvSpPr>
        <p:spPr bwMode="auto">
          <a:xfrm>
            <a:off x="288925" y="3414713"/>
            <a:ext cx="2508250" cy="366712"/>
          </a:xfrm>
          <a:prstGeom prst="rect">
            <a:avLst/>
          </a:prstGeom>
          <a:noFill/>
          <a:ln w="9525">
            <a:noFill/>
            <a:miter lim="800000"/>
            <a:headEnd/>
            <a:tailEnd/>
          </a:ln>
          <a:effectLst/>
        </p:spPr>
        <p:txBody>
          <a:bodyPr>
            <a:spAutoFit/>
          </a:bodyPr>
          <a:lstStyle/>
          <a:p>
            <a:endParaRPr lang="ru-RU"/>
          </a:p>
        </p:txBody>
      </p:sp>
      <p:sp>
        <p:nvSpPr>
          <p:cNvPr id="15139" name="Rectangle 803"/>
          <p:cNvSpPr>
            <a:spLocks noChangeArrowheads="1"/>
          </p:cNvSpPr>
          <p:nvPr/>
        </p:nvSpPr>
        <p:spPr bwMode="auto">
          <a:xfrm>
            <a:off x="0" y="2587625"/>
            <a:ext cx="3657600" cy="2713038"/>
          </a:xfrm>
          <a:prstGeom prst="rect">
            <a:avLst/>
          </a:prstGeom>
          <a:noFill/>
          <a:ln w="9525">
            <a:noFill/>
            <a:miter lim="800000"/>
            <a:headEnd/>
            <a:tailEnd/>
          </a:ln>
          <a:effectLst/>
        </p:spPr>
        <p:txBody>
          <a:bodyPr>
            <a:spAutoFit/>
          </a:bodyPr>
          <a:lstStyle/>
          <a:p>
            <a:r>
              <a:rPr lang="uk-UA" sz="1200" b="1">
                <a:solidFill>
                  <a:schemeClr val="hlink"/>
                </a:solidFill>
                <a:latin typeface="Calibri" pitchFamily="34" charset="0"/>
              </a:rPr>
              <a:t>Матеріали та методи</a:t>
            </a:r>
            <a:r>
              <a:rPr lang="uk-UA" sz="1000" b="1">
                <a:solidFill>
                  <a:schemeClr val="hlink"/>
                </a:solidFill>
                <a:latin typeface="Calibri" pitchFamily="34" charset="0"/>
              </a:rPr>
              <a:t>.</a:t>
            </a:r>
            <a:r>
              <a:rPr lang="uk-UA" sz="1000" b="1">
                <a:latin typeface="Calibri" pitchFamily="34" charset="0"/>
              </a:rPr>
              <a:t> </a:t>
            </a:r>
            <a:r>
              <a:rPr lang="uk-UA" sz="1000">
                <a:latin typeface="Calibri" pitchFamily="34" charset="0"/>
              </a:rPr>
              <a:t>Робота виконана на білих безпородних аутбредних щурах-самцях (Rattus norvegicus) 6 і 24 міс (</a:t>
            </a:r>
            <a:r>
              <a:rPr lang="en-US" sz="1000">
                <a:latin typeface="Calibri" pitchFamily="34" charset="0"/>
              </a:rPr>
              <a:t>n</a:t>
            </a:r>
            <a:r>
              <a:rPr lang="uk-UA" sz="1000">
                <a:latin typeface="Calibri" pitchFamily="34" charset="0"/>
              </a:rPr>
              <a:t> = 6 в кожній групі).</a:t>
            </a:r>
            <a:endParaRPr lang="ru-RU" sz="1000">
              <a:latin typeface="Calibri" pitchFamily="34" charset="0"/>
            </a:endParaRPr>
          </a:p>
          <a:p>
            <a:r>
              <a:rPr lang="uk-UA" sz="1000">
                <a:latin typeface="Calibri" pitchFamily="34" charset="0"/>
              </a:rPr>
              <a:t>ССГ моделювали шляхом емоційного впливу у групи тварин (6 і 24 міс). Для цього використовували освітлену камеру, до підлоги якої був підведений електричний струм, замикання контактів для його подачі робили за допомогою маніпулятора. Поріг чутливості визначали для кожної тварини індивідуально, напруга не перевищувала 50 В. Вплив електричного струму здійснювали переривчасто (15 с - вплив, 45 с - перерва) протягом 30 хв з періодичністю - один сеанс раз на добу протягом 18 днів (3-х тижнів) до появи у щурів стійкого підвищення АТ. </a:t>
            </a:r>
            <a:endParaRPr lang="ru-RU" sz="1000">
              <a:latin typeface="Calibri" pitchFamily="34" charset="0"/>
            </a:endParaRPr>
          </a:p>
          <a:p>
            <a:r>
              <a:rPr lang="uk-UA" sz="1000">
                <a:latin typeface="Calibri" pitchFamily="34" charset="0"/>
              </a:rPr>
              <a:t>САГ моделювали у 7-8-місячних щурів-самців «двохпляшковим» методом. АТ у алкоголізованих щурів становив 176,70±20,68 мм рт.ст. проти 130,00±12,25 мм рт.ст. в контролі. </a:t>
            </a:r>
            <a:endParaRPr lang="ru-RU" sz="1000">
              <a:latin typeface="Calibri" pitchFamily="34" charset="0"/>
            </a:endParaRPr>
          </a:p>
        </p:txBody>
      </p:sp>
      <p:sp>
        <p:nvSpPr>
          <p:cNvPr id="15143" name="Rectangle 807"/>
          <p:cNvSpPr>
            <a:spLocks noChangeArrowheads="1"/>
          </p:cNvSpPr>
          <p:nvPr/>
        </p:nvSpPr>
        <p:spPr bwMode="auto">
          <a:xfrm>
            <a:off x="3479800" y="5808663"/>
            <a:ext cx="4570413" cy="639762"/>
          </a:xfrm>
          <a:prstGeom prst="rect">
            <a:avLst/>
          </a:prstGeom>
          <a:noFill/>
          <a:ln w="9525">
            <a:noFill/>
            <a:miter lim="800000"/>
            <a:headEnd/>
            <a:tailEnd/>
          </a:ln>
          <a:effectLst/>
        </p:spPr>
        <p:txBody>
          <a:bodyPr anchor="ctr">
            <a:spAutoFit/>
          </a:bodyPr>
          <a:lstStyle/>
          <a:p>
            <a:r>
              <a:rPr lang="uk-UA" sz="1200" b="1">
                <a:solidFill>
                  <a:srgbClr val="33CC33"/>
                </a:solidFill>
                <a:latin typeface="Calibri" pitchFamily="34" charset="0"/>
              </a:rPr>
              <a:t>За умов САГ у старих щурів активність хімази, тоніну знижається суттєво стосовно хімази у всіх досліджених зразках, тоніну – лише в СК та печінці.</a:t>
            </a:r>
          </a:p>
        </p:txBody>
      </p:sp>
      <p:sp>
        <p:nvSpPr>
          <p:cNvPr id="15144" name="Rectangle 808"/>
          <p:cNvSpPr>
            <a:spLocks noChangeArrowheads="1"/>
          </p:cNvSpPr>
          <p:nvPr/>
        </p:nvSpPr>
        <p:spPr bwMode="auto">
          <a:xfrm>
            <a:off x="8123238" y="2989263"/>
            <a:ext cx="4068762" cy="3562350"/>
          </a:xfrm>
          <a:prstGeom prst="rect">
            <a:avLst/>
          </a:prstGeom>
          <a:noFill/>
          <a:ln w="9525">
            <a:noFill/>
            <a:miter lim="800000"/>
            <a:headEnd/>
            <a:tailEnd/>
          </a:ln>
          <a:effectLst/>
        </p:spPr>
        <p:txBody>
          <a:bodyPr anchor="ctr">
            <a:spAutoFit/>
          </a:bodyPr>
          <a:lstStyle/>
          <a:p>
            <a:pPr indent="450850"/>
            <a:r>
              <a:rPr lang="uk-UA" sz="1000">
                <a:latin typeface="Calibri" pitchFamily="34" charset="0"/>
              </a:rPr>
              <a:t>Відзначене зниження під впливом САГ активності хімази обумовлене її витраченням при розщепленні АІІ. Виявлене зниження активності тоніну в СК свідчить також про витрачення тоніну, але на утворення АІІ, а її зниження в печінці може бути обумовлено локальним зниженням відношення РНК/ДНК, що може бути пов’язано зі стійким порушенням біосинтезу протеїнів. </a:t>
            </a:r>
            <a:endParaRPr lang="ru-RU" sz="1000">
              <a:latin typeface="Calibri" pitchFamily="34" charset="0"/>
            </a:endParaRPr>
          </a:p>
          <a:p>
            <a:pPr indent="450850"/>
            <a:r>
              <a:rPr lang="uk-UA" sz="1200" b="1">
                <a:solidFill>
                  <a:schemeClr val="hlink"/>
                </a:solidFill>
                <a:latin typeface="Calibri" pitchFamily="34" charset="0"/>
              </a:rPr>
              <a:t>Висновки</a:t>
            </a:r>
            <a:r>
              <a:rPr lang="uk-UA" sz="1200" b="1">
                <a:latin typeface="Calibri" pitchFamily="34" charset="0"/>
              </a:rPr>
              <a:t>.</a:t>
            </a:r>
            <a:r>
              <a:rPr lang="uk-UA" sz="1000">
                <a:latin typeface="Calibri" pitchFamily="34" charset="0"/>
              </a:rPr>
              <a:t> </a:t>
            </a:r>
            <a:r>
              <a:rPr lang="uk-UA" sz="1200">
                <a:latin typeface="Calibri" pitchFamily="34" charset="0"/>
              </a:rPr>
              <a:t>Використання біохімічних маркерів хімази та тоніну для оцінки метаболічних порушень при експериментальному моделюванні патологічного стану ССГ та САГ дозволило виявити відмінності, які стосуються у старих щурів тканеспецифічного прояву зниження активності хімази, тоніну (КМ, серце, нирки) при ССГ на відміну від САГ (хімази у всіх зразках та тоніну в СК і печінці), останнє (зниження тоніну в печінці) свідчить про порушення біосинтезу протеїнів.</a:t>
            </a:r>
            <a:r>
              <a:rPr lang="uk-UA" sz="1000">
                <a:latin typeface="Calibri" pitchFamily="34" charset="0"/>
              </a:rPr>
              <a:t> </a:t>
            </a:r>
            <a:r>
              <a:rPr lang="uk-UA" sz="1200">
                <a:latin typeface="Calibri" pitchFamily="34" charset="0"/>
              </a:rPr>
              <a:t>У дорослих щурів ССГ призводить до розвитку специфічних патологічних змін, пов'язаних зі зниженням тоніну в СК, тканинах мозку і серці й активацією хімази в СК і серці, без прояву патологічних змін у нирках на відміну від старих щурів. </a:t>
            </a:r>
          </a:p>
        </p:txBody>
      </p:sp>
      <p:sp>
        <p:nvSpPr>
          <p:cNvPr id="15145" name="Rectangle 809"/>
          <p:cNvSpPr>
            <a:spLocks noChangeArrowheads="1"/>
          </p:cNvSpPr>
          <p:nvPr/>
        </p:nvSpPr>
        <p:spPr bwMode="auto">
          <a:xfrm>
            <a:off x="8067675" y="969963"/>
            <a:ext cx="4124325" cy="2073275"/>
          </a:xfrm>
          <a:prstGeom prst="rect">
            <a:avLst/>
          </a:prstGeom>
          <a:noFill/>
          <a:ln w="9525">
            <a:noFill/>
            <a:miter lim="800000"/>
            <a:headEnd/>
            <a:tailEnd/>
          </a:ln>
          <a:effectLst/>
        </p:spPr>
        <p:txBody>
          <a:bodyPr anchor="ctr">
            <a:spAutoFit/>
          </a:bodyPr>
          <a:lstStyle/>
          <a:p>
            <a:pPr indent="450850"/>
            <a:r>
              <a:rPr lang="uk-UA" sz="1000">
                <a:latin typeface="Calibri" pitchFamily="34" charset="0"/>
              </a:rPr>
              <a:t>Відзначено низький рівень хімази в серці у старих тварин в контролі і при ССГ, і в КМ і нирках щурів зі ССГ, що може бути обумовлено властивістю хімази щурів розщеплювати АІІ.</a:t>
            </a:r>
            <a:endParaRPr lang="ru-RU" sz="1000">
              <a:latin typeface="Calibri" pitchFamily="34" charset="0"/>
            </a:endParaRPr>
          </a:p>
          <a:p>
            <a:pPr indent="450850"/>
            <a:r>
              <a:rPr lang="uk-UA" sz="1000">
                <a:latin typeface="Calibri" pitchFamily="34" charset="0"/>
              </a:rPr>
              <a:t>Показано зниження активності як хімази, так і тоніну у старих щурів зі ССГ в КМ, що пов'язано скоріше за все з розвитком неспецифічної відповідної реакції на подразник внаслідок порушення, що виникає в емоційних гіпоталамо-лімбіко-ретикулярних структурах мозку. Кінцевим пунктом призначення дії подразника є кора великих півкуль.</a:t>
            </a:r>
            <a:endParaRPr lang="ru-RU" sz="1000">
              <a:latin typeface="Calibri" pitchFamily="34" charset="0"/>
            </a:endParaRPr>
          </a:p>
          <a:p>
            <a:pPr indent="450850"/>
            <a:r>
              <a:rPr lang="uk-UA" sz="1000">
                <a:latin typeface="Calibri" pitchFamily="34" charset="0"/>
              </a:rPr>
              <a:t>При ССГ показано також зниження активності як хімази в нирках, так і тоніну в серці і нирках, що може свідчити про їх витрачання на утворення АII або вичерпання функціональних можливостей зазначених ензимів з віком.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655</Words>
  <Application>Microsoft Office PowerPoint</Application>
  <PresentationFormat>Широкоэкранный</PresentationFormat>
  <Paragraphs>21</Paragraphs>
  <Slides>1</Slides>
  <Notes>1</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vt:i4>
      </vt:variant>
    </vt:vector>
  </HeadingPairs>
  <TitlesOfParts>
    <vt:vector size="5" baseType="lpstr">
      <vt:lpstr>Arial</vt:lpstr>
      <vt:lpstr>Calibri</vt:lpstr>
      <vt:lpstr>Calibri Light</vt:lpstr>
      <vt:lpstr>Office Theme</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
  <cp:lastModifiedBy/>
  <cp:revision>9</cp:revision>
  <dcterms:created xsi:type="dcterms:W3CDTF">2020-07-23T19:03:51Z</dcterms:created>
  <dcterms:modified xsi:type="dcterms:W3CDTF">2021-09-19T11:31:13Z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0x01010037EA2DD516505C4D92B92F8677CFB68500F2FBFC51FD170049B0BAD7D994C9EDFF</vt:lpwstr>
  </property>
  <property fmtid="{D5CDD505-2E9C-101B-9397-08002B2CF9AE}" pid="3" name="KenesDocumentTypeId">
    <vt:lpwstr/>
  </property>
  <property fmtid="{D5CDD505-2E9C-101B-9397-08002B2CF9AE}" pid="4" name="FolderID">
    <vt:lpwstr/>
  </property>
  <property fmtid="{D5CDD505-2E9C-101B-9397-08002B2CF9AE}" pid="5" name="Confidential1">
    <vt:lpwstr>0</vt:lpwstr>
  </property>
  <property fmtid="{D5CDD505-2E9C-101B-9397-08002B2CF9AE}" pid="6" name="Final">
    <vt:lpwstr>0</vt:lpwstr>
  </property>
  <property fmtid="{D5CDD505-2E9C-101B-9397-08002B2CF9AE}" pid="7" name="_ip_UnifiedCompliancePolicyUIAction">
    <vt:lpwstr/>
  </property>
  <property fmtid="{D5CDD505-2E9C-101B-9397-08002B2CF9AE}" pid="8" name="_ip_UnifiedCompliancePolicyProperties">
    <vt:lpwstr/>
  </property>
</Properties>
</file>